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48" r:id="rId1"/>
  </p:sldMasterIdLst>
  <p:notesMasterIdLst>
    <p:notesMasterId r:id="rId50"/>
  </p:notesMasterIdLst>
  <p:sldIdLst>
    <p:sldId id="256" r:id="rId2"/>
    <p:sldId id="270" r:id="rId3"/>
    <p:sldId id="264" r:id="rId4"/>
    <p:sldId id="265" r:id="rId5"/>
    <p:sldId id="267" r:id="rId6"/>
    <p:sldId id="258" r:id="rId7"/>
    <p:sldId id="261" r:id="rId8"/>
    <p:sldId id="259" r:id="rId9"/>
    <p:sldId id="266" r:id="rId10"/>
    <p:sldId id="257" r:id="rId11"/>
    <p:sldId id="271" r:id="rId12"/>
    <p:sldId id="272" r:id="rId13"/>
    <p:sldId id="273" r:id="rId14"/>
    <p:sldId id="275" r:id="rId15"/>
    <p:sldId id="274" r:id="rId16"/>
    <p:sldId id="277" r:id="rId17"/>
    <p:sldId id="276"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308" r:id="rId40"/>
    <p:sldId id="309" r:id="rId41"/>
    <p:sldId id="306" r:id="rId42"/>
    <p:sldId id="299" r:id="rId43"/>
    <p:sldId id="300" r:id="rId44"/>
    <p:sldId id="301" r:id="rId45"/>
    <p:sldId id="302" r:id="rId46"/>
    <p:sldId id="303" r:id="rId47"/>
    <p:sldId id="305" r:id="rId48"/>
    <p:sldId id="269"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3390" autoAdjust="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71574"/>
    </p:cViewPr>
  </p:outlineViewPr>
  <p:notesTextViewPr>
    <p:cViewPr>
      <p:scale>
        <a:sx n="100" d="100"/>
        <a:sy n="100" d="100"/>
      </p:scale>
      <p:origin x="0" y="0"/>
    </p:cViewPr>
  </p:notesTextViewPr>
  <p:notesViewPr>
    <p:cSldViewPr>
      <p:cViewPr varScale="1">
        <p:scale>
          <a:sx n="52" d="100"/>
          <a:sy n="52" d="100"/>
        </p:scale>
        <p:origin x="2290" y="5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91F4E-6011-4445-811E-A59948AD065E}" type="datetimeFigureOut">
              <a:rPr lang="ru-RU" smtClean="0"/>
              <a:pPr/>
              <a:t>17.02.2022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1B4C24-EAC8-4B8E-AD77-714C67E60235}" type="slidenum">
              <a:rPr lang="ru-RU" smtClean="0"/>
              <a:pPr/>
              <a:t>‹#›</a:t>
            </a:fld>
            <a:endParaRPr lang="ru-RU"/>
          </a:p>
        </p:txBody>
      </p:sp>
    </p:spTree>
    <p:extLst>
      <p:ext uri="{BB962C8B-B14F-4D97-AF65-F5344CB8AC3E}">
        <p14:creationId xmlns="" xmlns:p14="http://schemas.microsoft.com/office/powerpoint/2010/main" val="3153868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F1B4C24-EAC8-4B8E-AD77-714C67E60235}" type="slidenum">
              <a:rPr lang="ru-RU" smtClean="0"/>
              <a:pPr/>
              <a:t>6</a:t>
            </a:fld>
            <a:endParaRPr lang="ru-RU"/>
          </a:p>
        </p:txBody>
      </p:sp>
    </p:spTree>
    <p:extLst>
      <p:ext uri="{BB962C8B-B14F-4D97-AF65-F5344CB8AC3E}">
        <p14:creationId xmlns="" xmlns:p14="http://schemas.microsoft.com/office/powerpoint/2010/main" val="228930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1B4C24-EAC8-4B8E-AD77-714C67E60235}" type="slidenum">
              <a:rPr lang="ru-RU" smtClean="0"/>
              <a:pPr/>
              <a:t>42</a:t>
            </a:fld>
            <a:endParaRPr lang="ru-RU"/>
          </a:p>
        </p:txBody>
      </p:sp>
    </p:spTree>
    <p:extLst>
      <p:ext uri="{BB962C8B-B14F-4D97-AF65-F5344CB8AC3E}">
        <p14:creationId xmlns="" xmlns:p14="http://schemas.microsoft.com/office/powerpoint/2010/main" val="369351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1B4C24-EAC8-4B8E-AD77-714C67E60235}" type="slidenum">
              <a:rPr lang="ru-RU" smtClean="0"/>
              <a:pPr/>
              <a:t>43</a:t>
            </a:fld>
            <a:endParaRPr lang="ru-RU"/>
          </a:p>
        </p:txBody>
      </p:sp>
    </p:spTree>
    <p:extLst>
      <p:ext uri="{BB962C8B-B14F-4D97-AF65-F5344CB8AC3E}">
        <p14:creationId xmlns="" xmlns:p14="http://schemas.microsoft.com/office/powerpoint/2010/main" val="1757820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1B4C24-EAC8-4B8E-AD77-714C67E60235}" type="slidenum">
              <a:rPr lang="ru-RU" smtClean="0"/>
              <a:pPr/>
              <a:t>44</a:t>
            </a:fld>
            <a:endParaRPr lang="ru-RU"/>
          </a:p>
        </p:txBody>
      </p:sp>
    </p:spTree>
    <p:extLst>
      <p:ext uri="{BB962C8B-B14F-4D97-AF65-F5344CB8AC3E}">
        <p14:creationId xmlns="" xmlns:p14="http://schemas.microsoft.com/office/powerpoint/2010/main" val="398173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1B4C24-EAC8-4B8E-AD77-714C67E60235}" type="slidenum">
              <a:rPr lang="ru-RU" smtClean="0"/>
              <a:pPr/>
              <a:t>45</a:t>
            </a:fld>
            <a:endParaRPr lang="ru-RU"/>
          </a:p>
        </p:txBody>
      </p:sp>
    </p:spTree>
    <p:extLst>
      <p:ext uri="{BB962C8B-B14F-4D97-AF65-F5344CB8AC3E}">
        <p14:creationId xmlns="" xmlns:p14="http://schemas.microsoft.com/office/powerpoint/2010/main" val="1387858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pPr/>
              <a:t>47</a:t>
            </a:fld>
            <a:endParaRPr lang="en-US"/>
          </a:p>
        </p:txBody>
      </p:sp>
    </p:spTree>
    <p:extLst>
      <p:ext uri="{BB962C8B-B14F-4D97-AF65-F5344CB8AC3E}">
        <p14:creationId xmlns="" xmlns:p14="http://schemas.microsoft.com/office/powerpoint/2010/main" val="278245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F1B4C24-EAC8-4B8E-AD77-714C67E60235}" type="slidenum">
              <a:rPr lang="ru-RU" smtClean="0"/>
              <a:pPr/>
              <a:t>30</a:t>
            </a:fld>
            <a:endParaRPr lang="ru-RU"/>
          </a:p>
        </p:txBody>
      </p:sp>
    </p:spTree>
    <p:extLst>
      <p:ext uri="{BB962C8B-B14F-4D97-AF65-F5344CB8AC3E}">
        <p14:creationId xmlns="" xmlns:p14="http://schemas.microsoft.com/office/powerpoint/2010/main" val="273988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1B4C24-EAC8-4B8E-AD77-714C67E60235}" type="slidenum">
              <a:rPr lang="ru-RU" smtClean="0"/>
              <a:pPr/>
              <a:t>34</a:t>
            </a:fld>
            <a:endParaRPr lang="ru-RU"/>
          </a:p>
        </p:txBody>
      </p:sp>
    </p:spTree>
    <p:extLst>
      <p:ext uri="{BB962C8B-B14F-4D97-AF65-F5344CB8AC3E}">
        <p14:creationId xmlns="" xmlns:p14="http://schemas.microsoft.com/office/powerpoint/2010/main" val="267573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1B4C24-EAC8-4B8E-AD77-714C67E60235}" type="slidenum">
              <a:rPr lang="ru-RU" smtClean="0"/>
              <a:pPr/>
              <a:t>35</a:t>
            </a:fld>
            <a:endParaRPr lang="ru-RU"/>
          </a:p>
        </p:txBody>
      </p:sp>
    </p:spTree>
    <p:extLst>
      <p:ext uri="{BB962C8B-B14F-4D97-AF65-F5344CB8AC3E}">
        <p14:creationId xmlns="" xmlns:p14="http://schemas.microsoft.com/office/powerpoint/2010/main" val="338218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1B4C24-EAC8-4B8E-AD77-714C67E60235}" type="slidenum">
              <a:rPr lang="ru-RU" smtClean="0"/>
              <a:pPr/>
              <a:t>36</a:t>
            </a:fld>
            <a:endParaRPr lang="ru-RU"/>
          </a:p>
        </p:txBody>
      </p:sp>
    </p:spTree>
    <p:extLst>
      <p:ext uri="{BB962C8B-B14F-4D97-AF65-F5344CB8AC3E}">
        <p14:creationId xmlns="" xmlns:p14="http://schemas.microsoft.com/office/powerpoint/2010/main" val="100860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1B4C24-EAC8-4B8E-AD77-714C67E60235}" type="slidenum">
              <a:rPr lang="ru-RU" smtClean="0"/>
              <a:pPr/>
              <a:t>38</a:t>
            </a:fld>
            <a:endParaRPr lang="ru-RU"/>
          </a:p>
        </p:txBody>
      </p:sp>
    </p:spTree>
    <p:extLst>
      <p:ext uri="{BB962C8B-B14F-4D97-AF65-F5344CB8AC3E}">
        <p14:creationId xmlns="" xmlns:p14="http://schemas.microsoft.com/office/powerpoint/2010/main" val="388111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1B4C24-EAC8-4B8E-AD77-714C67E60235}" type="slidenum">
              <a:rPr lang="ru-RU" smtClean="0"/>
              <a:pPr/>
              <a:t>39</a:t>
            </a:fld>
            <a:endParaRPr lang="ru-RU"/>
          </a:p>
        </p:txBody>
      </p:sp>
    </p:spTree>
    <p:extLst>
      <p:ext uri="{BB962C8B-B14F-4D97-AF65-F5344CB8AC3E}">
        <p14:creationId xmlns="" xmlns:p14="http://schemas.microsoft.com/office/powerpoint/2010/main" val="4076454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1B4C24-EAC8-4B8E-AD77-714C67E60235}" type="slidenum">
              <a:rPr lang="ru-RU" smtClean="0"/>
              <a:pPr/>
              <a:t>40</a:t>
            </a:fld>
            <a:endParaRPr lang="ru-RU"/>
          </a:p>
        </p:txBody>
      </p:sp>
    </p:spTree>
    <p:extLst>
      <p:ext uri="{BB962C8B-B14F-4D97-AF65-F5344CB8AC3E}">
        <p14:creationId xmlns="" xmlns:p14="http://schemas.microsoft.com/office/powerpoint/2010/main" val="2570971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1B4C24-EAC8-4B8E-AD77-714C67E60235}" type="slidenum">
              <a:rPr lang="ru-RU" smtClean="0"/>
              <a:pPr/>
              <a:t>41</a:t>
            </a:fld>
            <a:endParaRPr lang="ru-RU"/>
          </a:p>
        </p:txBody>
      </p:sp>
    </p:spTree>
    <p:extLst>
      <p:ext uri="{BB962C8B-B14F-4D97-AF65-F5344CB8AC3E}">
        <p14:creationId xmlns="" xmlns:p14="http://schemas.microsoft.com/office/powerpoint/2010/main" val="2519623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pPr/>
              <a:t>17.02.2022</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pPr/>
              <a:t>17.02.2022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pPr/>
              <a:t>17.02.2022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pPr/>
              <a:t>17.02.2022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17.02.2022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pPr/>
              <a:t>17.02.2022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17.02.2022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49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pPr/>
              <a:t>17.02.2022</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www.mopon.kr.ua/wp-content/uploads/2021/09/627767960_yaki-dokumenti-maye.jp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4544" y="476672"/>
            <a:ext cx="10225136" cy="2376264"/>
          </a:xfrm>
        </p:spPr>
        <p:txBody>
          <a:bodyPr>
            <a:normAutofit fontScale="90000"/>
          </a:bodyPr>
          <a:lstStyle/>
          <a:p>
            <a:pPr algn="ctr"/>
            <a:r>
              <a:rPr lang="ru-RU" sz="6600" dirty="0" smtClean="0">
                <a:solidFill>
                  <a:schemeClr val="accent5">
                    <a:lumMod val="50000"/>
                  </a:schemeClr>
                </a:solidFill>
                <a:latin typeface="+mn-lt"/>
              </a:rPr>
              <a:t> </a:t>
            </a:r>
            <a:r>
              <a:rPr lang="ru-RU" sz="6600" dirty="0" err="1">
                <a:solidFill>
                  <a:schemeClr val="accent5">
                    <a:lumMod val="50000"/>
                  </a:schemeClr>
                </a:solidFill>
                <a:latin typeface="+mn-lt"/>
              </a:rPr>
              <a:t>І</a:t>
            </a:r>
            <a:r>
              <a:rPr lang="ru-RU" sz="6600" dirty="0" err="1" smtClean="0">
                <a:solidFill>
                  <a:schemeClr val="accent5">
                    <a:lumMod val="50000"/>
                  </a:schemeClr>
                </a:solidFill>
                <a:latin typeface="+mn-lt"/>
              </a:rPr>
              <a:t>нструкція</a:t>
            </a:r>
            <a:r>
              <a:rPr lang="ru-RU" sz="6600" dirty="0" smtClean="0">
                <a:solidFill>
                  <a:schemeClr val="accent5">
                    <a:lumMod val="50000"/>
                  </a:schemeClr>
                </a:solidFill>
                <a:latin typeface="+mn-lt"/>
              </a:rPr>
              <a:t> </a:t>
            </a:r>
            <a:r>
              <a:rPr lang="ru-RU" sz="6600" dirty="0">
                <a:solidFill>
                  <a:schemeClr val="accent5">
                    <a:lumMod val="50000"/>
                  </a:schemeClr>
                </a:solidFill>
                <a:latin typeface="+mn-lt"/>
              </a:rPr>
              <a:t/>
            </a:r>
            <a:br>
              <a:rPr lang="ru-RU" sz="6600" dirty="0">
                <a:solidFill>
                  <a:schemeClr val="accent5">
                    <a:lumMod val="50000"/>
                  </a:schemeClr>
                </a:solidFill>
                <a:latin typeface="+mn-lt"/>
              </a:rPr>
            </a:br>
            <a:r>
              <a:rPr lang="ru-RU" sz="6600" dirty="0" err="1">
                <a:solidFill>
                  <a:schemeClr val="accent5">
                    <a:lumMod val="50000"/>
                  </a:schemeClr>
                </a:solidFill>
                <a:latin typeface="+mn-lt"/>
              </a:rPr>
              <a:t>з</a:t>
            </a:r>
            <a:r>
              <a:rPr lang="ru-RU" sz="6600" dirty="0">
                <a:solidFill>
                  <a:schemeClr val="accent5">
                    <a:lumMod val="50000"/>
                  </a:schemeClr>
                </a:solidFill>
                <a:latin typeface="+mn-lt"/>
              </a:rPr>
              <a:t> </a:t>
            </a:r>
            <a:r>
              <a:rPr lang="ru-RU" sz="6600" dirty="0" err="1" smtClean="0">
                <a:solidFill>
                  <a:schemeClr val="accent5">
                    <a:lumMod val="50000"/>
                  </a:schemeClr>
                </a:solidFill>
                <a:latin typeface="+mn-lt"/>
              </a:rPr>
              <a:t>діловодства</a:t>
            </a:r>
            <a:r>
              <a:rPr lang="ru-RU" sz="6600" dirty="0" smtClean="0">
                <a:solidFill>
                  <a:schemeClr val="accent5">
                    <a:lumMod val="50000"/>
                  </a:schemeClr>
                </a:solidFill>
                <a:latin typeface="+mn-lt"/>
              </a:rPr>
              <a:t> та </a:t>
            </a:r>
            <a:r>
              <a:rPr lang="ru-RU" sz="6600" smtClean="0">
                <a:solidFill>
                  <a:schemeClr val="accent5">
                    <a:lumMod val="50000"/>
                  </a:schemeClr>
                </a:solidFill>
                <a:latin typeface="+mn-lt"/>
              </a:rPr>
              <a:t>номенклатура справ</a:t>
            </a:r>
            <a:endParaRPr lang="ru-RU" sz="6600" dirty="0">
              <a:solidFill>
                <a:schemeClr val="accent5">
                  <a:lumMod val="50000"/>
                </a:schemeClr>
              </a:solidFill>
              <a:latin typeface="+mn-lt"/>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23729" y="3068960"/>
            <a:ext cx="5112568" cy="31336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45861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srcRect l="41331" t="22042" r="5759" b="16221"/>
          <a:stretch/>
        </p:blipFill>
        <p:spPr>
          <a:xfrm>
            <a:off x="179512" y="908720"/>
            <a:ext cx="8823484" cy="5760640"/>
          </a:xfrm>
          <a:prstGeom prst="rect">
            <a:avLst/>
          </a:prstGeom>
        </p:spPr>
      </p:pic>
    </p:spTree>
    <p:extLst>
      <p:ext uri="{BB962C8B-B14F-4D97-AF65-F5344CB8AC3E}">
        <p14:creationId xmlns="" xmlns:p14="http://schemas.microsoft.com/office/powerpoint/2010/main" val="3899178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619" y="332656"/>
            <a:ext cx="8229600" cy="1143000"/>
          </a:xfrm>
        </p:spPr>
        <p:txBody>
          <a:bodyPr>
            <a:normAutofit fontScale="90000"/>
          </a:bodyPr>
          <a:lstStyle/>
          <a:p>
            <a:pPr algn="ctr"/>
            <a:r>
              <a:rPr lang="uk-UA" sz="3200" b="1" dirty="0" smtClean="0">
                <a:solidFill>
                  <a:schemeClr val="accent2">
                    <a:lumMod val="50000"/>
                  </a:schemeClr>
                </a:solidFill>
                <a:latin typeface="+mn-lt"/>
              </a:rPr>
              <a:t>НОРМИ  </a:t>
            </a:r>
            <a:r>
              <a:rPr lang="uk-UA" sz="3200" b="1" dirty="0">
                <a:solidFill>
                  <a:schemeClr val="accent2">
                    <a:lumMod val="50000"/>
                  </a:schemeClr>
                </a:solidFill>
                <a:latin typeface="+mn-lt"/>
              </a:rPr>
              <a:t>НОВОГО СТАНДАРТУ ПОШИРЮЮТЬСЯ </a:t>
            </a:r>
            <a:r>
              <a:rPr lang="uk-UA" sz="3200" b="1" dirty="0" smtClean="0">
                <a:solidFill>
                  <a:schemeClr val="accent2">
                    <a:lumMod val="50000"/>
                  </a:schemeClr>
                </a:solidFill>
                <a:latin typeface="+mn-lt"/>
              </a:rPr>
              <a:t> НА </a:t>
            </a:r>
            <a:r>
              <a:rPr lang="uk-UA" sz="3200" b="1" dirty="0">
                <a:solidFill>
                  <a:schemeClr val="accent2">
                    <a:lumMod val="50000"/>
                  </a:schemeClr>
                </a:solidFill>
                <a:latin typeface="+mn-lt"/>
              </a:rPr>
              <a:t>ТАКІ  ДОКУМЕНТИ</a:t>
            </a:r>
            <a:endParaRPr lang="ru-RU" sz="3200" b="1" dirty="0">
              <a:solidFill>
                <a:schemeClr val="accent2">
                  <a:lumMod val="50000"/>
                </a:schemeClr>
              </a:solidFill>
              <a:latin typeface="+mn-lt"/>
            </a:endParaRPr>
          </a:p>
        </p:txBody>
      </p:sp>
      <p:grpSp>
        <p:nvGrpSpPr>
          <p:cNvPr id="4" name="Group 8"/>
          <p:cNvGrpSpPr/>
          <p:nvPr/>
        </p:nvGrpSpPr>
        <p:grpSpPr>
          <a:xfrm>
            <a:off x="163956" y="1676503"/>
            <a:ext cx="8637376" cy="953155"/>
            <a:chOff x="3925455" y="1191491"/>
            <a:chExt cx="6400800" cy="969818"/>
          </a:xfrm>
        </p:grpSpPr>
        <p:sp>
          <p:nvSpPr>
            <p:cNvPr id="5" name="Rectangle 9"/>
            <p:cNvSpPr/>
            <p:nvPr/>
          </p:nvSpPr>
          <p:spPr>
            <a:xfrm>
              <a:off x="4489808" y="1191491"/>
              <a:ext cx="5836447"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6" name="Group 10"/>
            <p:cNvGrpSpPr/>
            <p:nvPr/>
          </p:nvGrpSpPr>
          <p:grpSpPr>
            <a:xfrm>
              <a:off x="3925455" y="1191491"/>
              <a:ext cx="838796" cy="969818"/>
              <a:chOff x="3925455" y="1191491"/>
              <a:chExt cx="838796" cy="969818"/>
            </a:xfrm>
          </p:grpSpPr>
          <p:sp>
            <p:nvSpPr>
              <p:cNvPr id="7" name="Rectangle 11"/>
              <p:cNvSpPr/>
              <p:nvPr/>
            </p:nvSpPr>
            <p:spPr>
              <a:xfrm>
                <a:off x="3925455" y="1191491"/>
                <a:ext cx="575314" cy="969818"/>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a:effectLst>
                      <a:outerShdw blurRad="38100" dist="38100" dir="2700000" algn="tl">
                        <a:srgbClr val="000000">
                          <a:alpha val="43137"/>
                        </a:srgbClr>
                      </a:outerShdw>
                    </a:effectLst>
                  </a:rPr>
                  <a:t>0</a:t>
                </a:r>
                <a:r>
                  <a:rPr lang="uk-UA" sz="3600" b="1" dirty="0">
                    <a:effectLst>
                      <a:outerShdw blurRad="38100" dist="38100" dir="2700000" algn="tl">
                        <a:srgbClr val="000000">
                          <a:alpha val="43137"/>
                        </a:srgbClr>
                      </a:outerShdw>
                    </a:effectLst>
                  </a:rPr>
                  <a:t>1</a:t>
                </a:r>
                <a:endParaRPr lang="en-US" sz="3600" b="1" dirty="0">
                  <a:effectLst>
                    <a:outerShdw blurRad="38100" dist="38100" dir="2700000" algn="tl">
                      <a:srgbClr val="000000">
                        <a:alpha val="43137"/>
                      </a:srgbClr>
                    </a:outerShdw>
                  </a:effectLst>
                </a:endParaRPr>
              </a:p>
            </p:txBody>
          </p:sp>
          <p:sp>
            <p:nvSpPr>
              <p:cNvPr id="8" name="Isosceles Triangle 12"/>
              <p:cNvSpPr/>
              <p:nvPr/>
            </p:nvSpPr>
            <p:spPr>
              <a:xfrm rot="5400000">
                <a:off x="4463274" y="1522962"/>
                <a:ext cx="323272" cy="278683"/>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grpSp>
        <p:nvGrpSpPr>
          <p:cNvPr id="9" name="Group 13"/>
          <p:cNvGrpSpPr/>
          <p:nvPr/>
        </p:nvGrpSpPr>
        <p:grpSpPr>
          <a:xfrm>
            <a:off x="163956" y="2829806"/>
            <a:ext cx="8637376" cy="953155"/>
            <a:chOff x="3925456" y="1191491"/>
            <a:chExt cx="6400799" cy="969818"/>
          </a:xfrm>
        </p:grpSpPr>
        <p:sp>
          <p:nvSpPr>
            <p:cNvPr id="10" name="Rectangle 14"/>
            <p:cNvSpPr/>
            <p:nvPr/>
          </p:nvSpPr>
          <p:spPr>
            <a:xfrm>
              <a:off x="4456919" y="1191491"/>
              <a:ext cx="5869336"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11" name="Group 15"/>
            <p:cNvGrpSpPr/>
            <p:nvPr/>
          </p:nvGrpSpPr>
          <p:grpSpPr>
            <a:xfrm>
              <a:off x="3925456" y="1191491"/>
              <a:ext cx="794943" cy="969818"/>
              <a:chOff x="3925456" y="1191491"/>
              <a:chExt cx="794943" cy="969818"/>
            </a:xfrm>
          </p:grpSpPr>
          <p:sp>
            <p:nvSpPr>
              <p:cNvPr id="12" name="Rectangle 16"/>
              <p:cNvSpPr/>
              <p:nvPr/>
            </p:nvSpPr>
            <p:spPr>
              <a:xfrm>
                <a:off x="3925456" y="1191491"/>
                <a:ext cx="542426" cy="96981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a:effectLst>
                      <a:outerShdw blurRad="38100" dist="38100" dir="2700000" algn="tl">
                        <a:srgbClr val="000000">
                          <a:alpha val="43137"/>
                        </a:srgbClr>
                      </a:outerShdw>
                    </a:effectLst>
                  </a:rPr>
                  <a:t>0</a:t>
                </a:r>
                <a:r>
                  <a:rPr lang="uk-UA" sz="3600" b="1" dirty="0">
                    <a:effectLst>
                      <a:outerShdw blurRad="38100" dist="38100" dir="2700000" algn="tl">
                        <a:srgbClr val="000000">
                          <a:alpha val="43137"/>
                        </a:srgbClr>
                      </a:outerShdw>
                    </a:effectLst>
                  </a:rPr>
                  <a:t>2</a:t>
                </a:r>
                <a:endParaRPr lang="en-US" sz="3600" b="1" dirty="0">
                  <a:effectLst>
                    <a:outerShdw blurRad="38100" dist="38100" dir="2700000" algn="tl">
                      <a:srgbClr val="000000">
                        <a:alpha val="43137"/>
                      </a:srgbClr>
                    </a:outerShdw>
                  </a:effectLst>
                </a:endParaRPr>
              </a:p>
            </p:txBody>
          </p:sp>
          <p:sp>
            <p:nvSpPr>
              <p:cNvPr id="13" name="Isosceles Triangle 17"/>
              <p:cNvSpPr/>
              <p:nvPr/>
            </p:nvSpPr>
            <p:spPr>
              <a:xfrm rot="5400000">
                <a:off x="4419422" y="1551156"/>
                <a:ext cx="323272" cy="278683"/>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grpSp>
        <p:nvGrpSpPr>
          <p:cNvPr id="14" name="Group 18"/>
          <p:cNvGrpSpPr/>
          <p:nvPr/>
        </p:nvGrpSpPr>
        <p:grpSpPr>
          <a:xfrm>
            <a:off x="163956" y="4114534"/>
            <a:ext cx="8637376" cy="2122778"/>
            <a:chOff x="3581482" y="1191491"/>
            <a:chExt cx="6744772" cy="969818"/>
          </a:xfrm>
        </p:grpSpPr>
        <p:sp>
          <p:nvSpPr>
            <p:cNvPr id="15" name="Rectangle 19"/>
            <p:cNvSpPr/>
            <p:nvPr/>
          </p:nvSpPr>
          <p:spPr>
            <a:xfrm>
              <a:off x="4233921" y="1191491"/>
              <a:ext cx="609233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16" name="Group 20"/>
            <p:cNvGrpSpPr/>
            <p:nvPr/>
          </p:nvGrpSpPr>
          <p:grpSpPr>
            <a:xfrm>
              <a:off x="3581482" y="1191491"/>
              <a:ext cx="860153" cy="969818"/>
              <a:chOff x="3581482" y="1191491"/>
              <a:chExt cx="860153" cy="969818"/>
            </a:xfrm>
          </p:grpSpPr>
          <p:sp>
            <p:nvSpPr>
              <p:cNvPr id="17" name="Rectangle 21"/>
              <p:cNvSpPr/>
              <p:nvPr/>
            </p:nvSpPr>
            <p:spPr>
              <a:xfrm>
                <a:off x="3581482" y="1191491"/>
                <a:ext cx="6133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a:effectLst>
                      <a:outerShdw blurRad="38100" dist="38100" dir="2700000" algn="tl">
                        <a:srgbClr val="000000">
                          <a:alpha val="43137"/>
                        </a:srgbClr>
                      </a:outerShdw>
                    </a:effectLst>
                  </a:rPr>
                  <a:t>0</a:t>
                </a:r>
                <a:r>
                  <a:rPr lang="uk-UA" sz="3600" b="1" dirty="0">
                    <a:effectLst>
                      <a:outerShdw blurRad="38100" dist="38100" dir="2700000" algn="tl">
                        <a:srgbClr val="000000">
                          <a:alpha val="43137"/>
                        </a:srgbClr>
                      </a:outerShdw>
                    </a:effectLst>
                  </a:rPr>
                  <a:t>3</a:t>
                </a:r>
                <a:endParaRPr lang="en-US" sz="3600" b="1" dirty="0">
                  <a:effectLst>
                    <a:outerShdw blurRad="38100" dist="38100" dir="2700000" algn="tl">
                      <a:srgbClr val="000000">
                        <a:alpha val="43137"/>
                      </a:srgbClr>
                    </a:outerShdw>
                  </a:effectLst>
                </a:endParaRPr>
              </a:p>
            </p:txBody>
          </p:sp>
          <p:sp>
            <p:nvSpPr>
              <p:cNvPr id="18" name="Isosceles Triangle 22"/>
              <p:cNvSpPr/>
              <p:nvPr/>
            </p:nvSpPr>
            <p:spPr>
              <a:xfrm rot="5400000">
                <a:off x="4140658" y="1537058"/>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sp>
        <p:nvSpPr>
          <p:cNvPr id="19" name="Прямоугольник 18"/>
          <p:cNvSpPr/>
          <p:nvPr/>
        </p:nvSpPr>
        <p:spPr>
          <a:xfrm>
            <a:off x="1523680" y="1804634"/>
            <a:ext cx="6707528" cy="707886"/>
          </a:xfrm>
          <a:prstGeom prst="rect">
            <a:avLst/>
          </a:prstGeom>
        </p:spPr>
        <p:txBody>
          <a:bodyPr wrap="square">
            <a:spAutoFit/>
          </a:bodyPr>
          <a:lstStyle/>
          <a:p>
            <a:r>
              <a:rPr lang="ru-RU" sz="2000" dirty="0" err="1">
                <a:solidFill>
                  <a:srgbClr val="000000"/>
                </a:solidFill>
                <a:latin typeface="Times New Roman" panose="02020603050405020304" pitchFamily="18" charset="0"/>
                <a:ea typeface="Times New Roman" panose="02020603050405020304" pitchFamily="18" charset="0"/>
              </a:rPr>
              <a:t>організаційні</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положення</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статути</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посадові</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інструкції</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штатні</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розписи</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тощо</a:t>
            </a:r>
            <a:r>
              <a:rPr lang="ru-RU" sz="2000" dirty="0">
                <a:solidFill>
                  <a:srgbClr val="000000"/>
                </a:solidFill>
                <a:latin typeface="Times New Roman" panose="02020603050405020304" pitchFamily="18" charset="0"/>
                <a:ea typeface="Times New Roman" panose="02020603050405020304" pitchFamily="18" charset="0"/>
              </a:rPr>
              <a:t>)</a:t>
            </a:r>
            <a:endParaRPr lang="ru-RU" sz="2000" dirty="0"/>
          </a:p>
        </p:txBody>
      </p:sp>
      <p:sp>
        <p:nvSpPr>
          <p:cNvPr id="20" name="Прямоугольник 19"/>
          <p:cNvSpPr/>
          <p:nvPr/>
        </p:nvSpPr>
        <p:spPr>
          <a:xfrm>
            <a:off x="1439654" y="3032644"/>
            <a:ext cx="6532460" cy="446276"/>
          </a:xfrm>
          <a:prstGeom prst="rect">
            <a:avLst/>
          </a:prstGeom>
        </p:spPr>
        <p:txBody>
          <a:bodyPr wrap="square">
            <a:spAutoFit/>
          </a:bodyPr>
          <a:lstStyle/>
          <a:p>
            <a:pPr lvl="0" algn="just">
              <a:lnSpc>
                <a:spcPct val="115000"/>
              </a:lnSpc>
              <a:spcAft>
                <a:spcPts val="1000"/>
              </a:spcAft>
              <a:buSzPts val="1000"/>
              <a:tabLst>
                <a:tab pos="457200" algn="l"/>
              </a:tabLst>
            </a:pP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розпорядчі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(постанови,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рішення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накази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розпорядження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Прямоугольник 20"/>
          <p:cNvSpPr/>
          <p:nvPr/>
        </p:nvSpPr>
        <p:spPr>
          <a:xfrm>
            <a:off x="1115616" y="4114534"/>
            <a:ext cx="7540576" cy="2003625"/>
          </a:xfrm>
          <a:prstGeom prst="rect">
            <a:avLst/>
          </a:prstGeom>
        </p:spPr>
        <p:txBody>
          <a:bodyPr wrap="square">
            <a:spAutoFit/>
          </a:bodyPr>
          <a:lstStyle/>
          <a:p>
            <a:pPr lvl="0" algn="just">
              <a:lnSpc>
                <a:spcPct val="115000"/>
              </a:lnSpc>
              <a:spcAft>
                <a:spcPts val="1000"/>
              </a:spcAft>
              <a:buSzPts val="1000"/>
              <a:tabLst>
                <a:tab pos="457200" algn="l"/>
              </a:tabLst>
            </a:pP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інформаційно-аналітичні</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акти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довідки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доповідні</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записки,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пояснювальні</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записки,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службові</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листи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тощо</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документи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створені</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результаті</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діяльності</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державних</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органів</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органів</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місцевого</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самоврядування</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установ</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підприємств</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організацій</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інших</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юридичних</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осіб</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далі</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юридична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особа)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незалежно</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їхнього</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функціонально-цільового</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призначення</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рівня</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масштабу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діяльності</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форми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власності</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541258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860" y="188640"/>
            <a:ext cx="9144000" cy="1803720"/>
          </a:xfrm>
        </p:spPr>
        <p:txBody>
          <a:bodyPr>
            <a:normAutofit fontScale="90000"/>
          </a:bodyPr>
          <a:lstStyle/>
          <a:p>
            <a:pPr algn="ctr"/>
            <a:r>
              <a:rPr lang="uk-UA" sz="2700" b="1" dirty="0">
                <a:solidFill>
                  <a:schemeClr val="accent2">
                    <a:lumMod val="50000"/>
                  </a:schemeClr>
                </a:solidFill>
                <a:latin typeface="+mn-lt"/>
              </a:rPr>
              <a:t>СТАНДАРТ  ВИЗНАЧАЄ   </a:t>
            </a:r>
            <a:r>
              <a:rPr lang="uk-UA" sz="3200" b="1" dirty="0">
                <a:solidFill>
                  <a:srgbClr val="FF0000"/>
                </a:solidFill>
                <a:latin typeface="+mn-lt"/>
              </a:rPr>
              <a:t>32 РЕКВІЗИТИ. </a:t>
            </a:r>
            <a:br>
              <a:rPr lang="uk-UA" sz="3200" b="1" dirty="0">
                <a:solidFill>
                  <a:srgbClr val="FF0000"/>
                </a:solidFill>
                <a:latin typeface="+mn-lt"/>
              </a:rPr>
            </a:br>
            <a:r>
              <a:rPr lang="uk-UA" sz="3100" b="1" dirty="0">
                <a:solidFill>
                  <a:schemeClr val="accent2">
                    <a:lumMod val="50000"/>
                  </a:schemeClr>
                </a:solidFill>
                <a:latin typeface="+mn-lt"/>
              </a:rPr>
              <a:t>З</a:t>
            </a:r>
            <a:r>
              <a:rPr lang="uk-UA" sz="2700" b="1" dirty="0">
                <a:solidFill>
                  <a:schemeClr val="accent2">
                    <a:lumMod val="50000"/>
                  </a:schemeClr>
                </a:solidFill>
                <a:latin typeface="+mn-lt"/>
              </a:rPr>
              <a:t>-ПОМІЖ НИХ Є  </a:t>
            </a:r>
            <a:r>
              <a:rPr lang="uk-UA" sz="3600" b="1" dirty="0">
                <a:solidFill>
                  <a:srgbClr val="FF0000"/>
                </a:solidFill>
                <a:latin typeface="+mn-lt"/>
              </a:rPr>
              <a:t> 7 </a:t>
            </a:r>
            <a:r>
              <a:rPr lang="uk-UA" sz="3200" b="1" dirty="0">
                <a:solidFill>
                  <a:srgbClr val="FF0000"/>
                </a:solidFill>
                <a:latin typeface="+mn-lt"/>
              </a:rPr>
              <a:t>ОБОВ’ЯЗКОВИХ,</a:t>
            </a:r>
            <a:br>
              <a:rPr lang="uk-UA" sz="3200" b="1" dirty="0">
                <a:solidFill>
                  <a:srgbClr val="FF0000"/>
                </a:solidFill>
                <a:latin typeface="+mn-lt"/>
              </a:rPr>
            </a:br>
            <a:r>
              <a:rPr lang="uk-UA" sz="2400" b="1" dirty="0">
                <a:solidFill>
                  <a:schemeClr val="accent2">
                    <a:lumMod val="50000"/>
                  </a:schemeClr>
                </a:solidFill>
                <a:latin typeface="+mn-lt"/>
              </a:rPr>
              <a:t>ЯКІ  НАДАЮТЬ ДОКУМЕНТУ ЮРИДИЧНОЇ СИЛИ </a:t>
            </a:r>
            <a:br>
              <a:rPr lang="uk-UA" sz="2400" b="1" dirty="0">
                <a:solidFill>
                  <a:schemeClr val="accent2">
                    <a:lumMod val="50000"/>
                  </a:schemeClr>
                </a:solidFill>
                <a:latin typeface="+mn-lt"/>
              </a:rPr>
            </a:br>
            <a:r>
              <a:rPr lang="uk-UA" sz="2400" b="1" dirty="0">
                <a:solidFill>
                  <a:schemeClr val="accent2">
                    <a:lumMod val="50000"/>
                  </a:schemeClr>
                </a:solidFill>
                <a:latin typeface="+mn-lt"/>
              </a:rPr>
              <a:t>ТА ДОКАЗОВОСТІ</a:t>
            </a:r>
            <a:endParaRPr lang="ru-RU" sz="2400" b="1" dirty="0">
              <a:solidFill>
                <a:schemeClr val="accent2">
                  <a:lumMod val="50000"/>
                </a:schemeClr>
              </a:solidFill>
              <a:latin typeface="+mn-lt"/>
            </a:endParaRPr>
          </a:p>
        </p:txBody>
      </p:sp>
      <p:sp>
        <p:nvSpPr>
          <p:cNvPr id="19" name="Прямоугольник 18"/>
          <p:cNvSpPr/>
          <p:nvPr/>
        </p:nvSpPr>
        <p:spPr>
          <a:xfrm>
            <a:off x="107504" y="2104667"/>
            <a:ext cx="9361040" cy="4632037"/>
          </a:xfrm>
          <a:prstGeom prst="rect">
            <a:avLst/>
          </a:prstGeom>
        </p:spPr>
        <p:txBody>
          <a:bodyPr wrap="square">
            <a:spAutoFit/>
          </a:bodyPr>
          <a:lstStyle/>
          <a:p>
            <a:pPr marL="457200" lvl="0" indent="-457200">
              <a:buFont typeface="Wingdings" panose="05000000000000000000" pitchFamily="2" charset="2"/>
              <a:buChar char="Ø"/>
            </a:pPr>
            <a:r>
              <a:rPr lang="ru-RU" sz="2700" dirty="0" err="1"/>
              <a:t>найменування</a:t>
            </a:r>
            <a:r>
              <a:rPr lang="ru-RU" sz="2700" dirty="0"/>
              <a:t> </a:t>
            </a:r>
            <a:r>
              <a:rPr lang="ru-RU" sz="2700" dirty="0" err="1"/>
              <a:t>юридичної</a:t>
            </a:r>
            <a:r>
              <a:rPr lang="ru-RU" sz="2700" dirty="0"/>
              <a:t> особи (04);</a:t>
            </a:r>
          </a:p>
          <a:p>
            <a:pPr marL="457200" lvl="0" indent="-457200">
              <a:buFont typeface="Wingdings" panose="05000000000000000000" pitchFamily="2" charset="2"/>
              <a:buChar char="Ø"/>
            </a:pPr>
            <a:r>
              <a:rPr lang="ru-RU" sz="2700" dirty="0" err="1"/>
              <a:t>назва</a:t>
            </a:r>
            <a:r>
              <a:rPr lang="ru-RU" sz="2700" dirty="0"/>
              <a:t> виду документа (09) - (не </a:t>
            </a:r>
            <a:r>
              <a:rPr lang="ru-RU" sz="2700" dirty="0" err="1"/>
              <a:t>зазначають</a:t>
            </a:r>
            <a:r>
              <a:rPr lang="ru-RU" sz="2700" dirty="0"/>
              <a:t> на листах);</a:t>
            </a:r>
          </a:p>
          <a:p>
            <a:pPr marL="457200" lvl="0" indent="-457200">
              <a:buFont typeface="Wingdings" panose="05000000000000000000" pitchFamily="2" charset="2"/>
              <a:buChar char="Ø"/>
            </a:pPr>
            <a:r>
              <a:rPr lang="ru-RU" sz="2700" dirty="0"/>
              <a:t>дата документа (10);</a:t>
            </a:r>
          </a:p>
          <a:p>
            <a:pPr marL="457200" lvl="0" indent="-457200">
              <a:buFont typeface="Wingdings" panose="05000000000000000000" pitchFamily="2" charset="2"/>
              <a:buChar char="Ø"/>
            </a:pPr>
            <a:r>
              <a:rPr lang="ru-RU" sz="2700" dirty="0" err="1"/>
              <a:t>реєстраційний</a:t>
            </a:r>
            <a:r>
              <a:rPr lang="ru-RU" sz="2700" dirty="0"/>
              <a:t> </a:t>
            </a:r>
            <a:r>
              <a:rPr lang="ru-RU" sz="2700" dirty="0" err="1"/>
              <a:t>індекс</a:t>
            </a:r>
            <a:r>
              <a:rPr lang="ru-RU" sz="2700" dirty="0"/>
              <a:t> документа (11);</a:t>
            </a:r>
          </a:p>
          <a:p>
            <a:pPr marL="457200" lvl="0" indent="-457200">
              <a:buFont typeface="Wingdings" panose="05000000000000000000" pitchFamily="2" charset="2"/>
              <a:buChar char="Ø"/>
            </a:pPr>
            <a:r>
              <a:rPr lang="ru-RU" sz="2700" dirty="0"/>
              <a:t>заголовок до тексту документа (19);</a:t>
            </a:r>
          </a:p>
          <a:p>
            <a:pPr marL="457200" lvl="0" indent="-457200">
              <a:buFont typeface="Wingdings" panose="05000000000000000000" pitchFamily="2" charset="2"/>
              <a:buChar char="Ø"/>
            </a:pPr>
            <a:r>
              <a:rPr lang="ru-RU" sz="2700" dirty="0"/>
              <a:t>текст документа (20);</a:t>
            </a:r>
          </a:p>
          <a:p>
            <a:pPr marL="457200" lvl="0" indent="-457200">
              <a:buFont typeface="Wingdings" panose="05000000000000000000" pitchFamily="2" charset="2"/>
              <a:buChar char="Ø"/>
            </a:pPr>
            <a:r>
              <a:rPr lang="ru-RU" sz="2700" dirty="0" err="1"/>
              <a:t>підпис</a:t>
            </a:r>
            <a:r>
              <a:rPr lang="ru-RU" sz="2700" dirty="0"/>
              <a:t>(22). Для </a:t>
            </a:r>
            <a:r>
              <a:rPr lang="ru-RU" sz="2700" dirty="0" err="1"/>
              <a:t>електронних</a:t>
            </a:r>
            <a:r>
              <a:rPr lang="ru-RU" sz="2700" dirty="0"/>
              <a:t> </a:t>
            </a:r>
            <a:r>
              <a:rPr lang="ru-RU" sz="2700" dirty="0" err="1"/>
              <a:t>документів</a:t>
            </a:r>
            <a:r>
              <a:rPr lang="ru-RU" sz="2700" dirty="0"/>
              <a:t> — </a:t>
            </a:r>
            <a:r>
              <a:rPr lang="ru-RU" sz="2700" dirty="0" err="1"/>
              <a:t>електронний</a:t>
            </a:r>
            <a:r>
              <a:rPr lang="ru-RU" sz="2700" dirty="0"/>
              <a:t> </a:t>
            </a:r>
            <a:r>
              <a:rPr lang="ru-RU" sz="2700" dirty="0" err="1"/>
              <a:t>підпис</a:t>
            </a:r>
            <a:r>
              <a:rPr lang="ru-RU" sz="2700" dirty="0"/>
              <a:t> </a:t>
            </a:r>
            <a:r>
              <a:rPr lang="ru-RU" sz="2700" dirty="0" err="1"/>
              <a:t>або</a:t>
            </a:r>
            <a:r>
              <a:rPr lang="ru-RU" sz="2700" dirty="0"/>
              <a:t> </a:t>
            </a:r>
            <a:r>
              <a:rPr lang="ru-RU" sz="2700" dirty="0" err="1"/>
              <a:t>електронна</a:t>
            </a:r>
            <a:r>
              <a:rPr lang="ru-RU" sz="2700" dirty="0"/>
              <a:t> печатка в </a:t>
            </a:r>
            <a:r>
              <a:rPr lang="ru-RU" sz="2700" dirty="0" err="1"/>
              <a:t>разі</a:t>
            </a:r>
            <a:r>
              <a:rPr lang="ru-RU" sz="2700" dirty="0"/>
              <a:t> </a:t>
            </a:r>
            <a:r>
              <a:rPr lang="ru-RU" sz="2700" dirty="0" err="1"/>
              <a:t>відсутності</a:t>
            </a:r>
            <a:r>
              <a:rPr lang="ru-RU" sz="2700" dirty="0"/>
              <a:t> </a:t>
            </a:r>
            <a:r>
              <a:rPr lang="ru-RU" sz="2700" dirty="0" err="1"/>
              <a:t>електронного</a:t>
            </a:r>
            <a:r>
              <a:rPr lang="ru-RU" sz="2700" dirty="0"/>
              <a:t> </a:t>
            </a:r>
            <a:r>
              <a:rPr lang="ru-RU" sz="2700" dirty="0" err="1"/>
              <a:t>підпису</a:t>
            </a:r>
            <a:r>
              <a:rPr lang="ru-RU" sz="2700" dirty="0"/>
              <a:t>.</a:t>
            </a:r>
          </a:p>
          <a:p>
            <a:pPr lvl="0" algn="ctr"/>
            <a:r>
              <a:rPr lang="uk-UA" sz="2600" dirty="0"/>
              <a:t>    Інші 25  реквізитів  використовують за потреби, з огляду   </a:t>
            </a:r>
          </a:p>
          <a:p>
            <a:pPr lvl="0" algn="ctr"/>
            <a:r>
              <a:rPr lang="uk-UA" sz="2600" dirty="0"/>
              <a:t>на вид  документа та особливості   діловодства.</a:t>
            </a:r>
            <a:endParaRPr lang="ru-RU" sz="2600" dirty="0"/>
          </a:p>
        </p:txBody>
      </p:sp>
    </p:spTree>
    <p:extLst>
      <p:ext uri="{BB962C8B-B14F-4D97-AF65-F5344CB8AC3E}">
        <p14:creationId xmlns="" xmlns:p14="http://schemas.microsoft.com/office/powerpoint/2010/main" val="4193804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691" y="661213"/>
            <a:ext cx="8939336" cy="1143000"/>
          </a:xfrm>
        </p:spPr>
        <p:txBody>
          <a:bodyPr>
            <a:noAutofit/>
          </a:bodyPr>
          <a:lstStyle/>
          <a:p>
            <a:pPr algn="ctr"/>
            <a:r>
              <a:rPr lang="uk-UA" sz="4400" b="1" dirty="0">
                <a:solidFill>
                  <a:schemeClr val="accent2">
                    <a:lumMod val="50000"/>
                  </a:schemeClr>
                </a:solidFill>
                <a:latin typeface="+mn-lt"/>
              </a:rPr>
              <a:t>ДСТУ 4163:2020 передбачає   два варіанти розміщення реквізитів</a:t>
            </a:r>
            <a:endParaRPr lang="ru-RU" sz="4400" b="1" dirty="0">
              <a:solidFill>
                <a:schemeClr val="accent2">
                  <a:lumMod val="50000"/>
                </a:schemeClr>
              </a:solidFill>
              <a:latin typeface="+mn-lt"/>
            </a:endParaRPr>
          </a:p>
        </p:txBody>
      </p:sp>
      <p:pic>
        <p:nvPicPr>
          <p:cNvPr id="5" name="Рисунок 4"/>
          <p:cNvPicPr>
            <a:picLocks noChangeAspect="1"/>
          </p:cNvPicPr>
          <p:nvPr/>
        </p:nvPicPr>
        <p:blipFill>
          <a:blip r:embed="rId2" cstate="print"/>
          <a:stretch>
            <a:fillRect/>
          </a:stretch>
        </p:blipFill>
        <p:spPr>
          <a:xfrm>
            <a:off x="4845600" y="2386115"/>
            <a:ext cx="3639627" cy="2878512"/>
          </a:xfrm>
          <a:prstGeom prst="rect">
            <a:avLst/>
          </a:prstGeom>
        </p:spPr>
      </p:pic>
      <p:sp>
        <p:nvSpPr>
          <p:cNvPr id="6" name="Rectangle 2">
            <a:extLst>
              <a:ext uri="{FF2B5EF4-FFF2-40B4-BE49-F238E27FC236}">
                <a16:creationId xmlns="" xmlns:a16="http://schemas.microsoft.com/office/drawing/2014/main" id="{35676C20-4CA7-4B55-B846-C0251D709E8A}"/>
              </a:ext>
            </a:extLst>
          </p:cNvPr>
          <p:cNvSpPr>
            <a:spLocks noGrp="1"/>
          </p:cNvSpPr>
          <p:nvPr>
            <p:ph idx="1"/>
          </p:nvPr>
        </p:nvSpPr>
        <p:spPr>
          <a:xfrm>
            <a:off x="457200" y="2564903"/>
            <a:ext cx="3609975" cy="2699723"/>
          </a:xfrm>
          <a:prstGeom prst="rect">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p>
            <a:pPr marL="0" indent="0" algn="ctr">
              <a:buNone/>
            </a:pPr>
            <a:r>
              <a:rPr lang="uk-UA" sz="2650" dirty="0">
                <a:solidFill>
                  <a:schemeClr val="tx1"/>
                </a:solidFill>
              </a:rPr>
              <a:t>Коли   постійні реквізити   розміщуються   у лівому верхньому   куті   аркуша. </a:t>
            </a:r>
          </a:p>
        </p:txBody>
      </p:sp>
      <p:sp>
        <p:nvSpPr>
          <p:cNvPr id="7" name="Arrow: Pentagon 3">
            <a:extLst>
              <a:ext uri="{FF2B5EF4-FFF2-40B4-BE49-F238E27FC236}">
                <a16:creationId xmlns="" xmlns:a16="http://schemas.microsoft.com/office/drawing/2014/main" id="{0EB70031-DD32-458A-82D9-326183F7A65B}"/>
              </a:ext>
            </a:extLst>
          </p:cNvPr>
          <p:cNvSpPr/>
          <p:nvPr/>
        </p:nvSpPr>
        <p:spPr>
          <a:xfrm>
            <a:off x="429453" y="2010612"/>
            <a:ext cx="3981599" cy="55429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r>
              <a:rPr lang="uk-UA" sz="2100" b="1" cap="all" dirty="0"/>
              <a:t>  </a:t>
            </a:r>
            <a:r>
              <a:rPr lang="uk-UA" b="1" cap="all" dirty="0"/>
              <a:t>КУТОВИЙ   БЛАНК</a:t>
            </a:r>
            <a:endParaRPr lang="en-US" b="1" cap="all" dirty="0"/>
          </a:p>
        </p:txBody>
      </p:sp>
      <p:sp>
        <p:nvSpPr>
          <p:cNvPr id="8" name="Rectangle 5">
            <a:extLst>
              <a:ext uri="{FF2B5EF4-FFF2-40B4-BE49-F238E27FC236}">
                <a16:creationId xmlns="" xmlns:a16="http://schemas.microsoft.com/office/drawing/2014/main" id="{B2737CE4-47F6-42BA-9D3D-C3B9C7FD0AC3}"/>
              </a:ext>
            </a:extLst>
          </p:cNvPr>
          <p:cNvSpPr/>
          <p:nvPr/>
        </p:nvSpPr>
        <p:spPr>
          <a:xfrm>
            <a:off x="468088" y="2046532"/>
            <a:ext cx="535709" cy="401782"/>
          </a:xfrm>
          <a:prstGeom prst="rect">
            <a:avLst/>
          </a:prstGeom>
          <a:solidFill>
            <a:schemeClr val="accent1">
              <a:lumMod val="75000"/>
            </a:scheme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t>01</a:t>
            </a:r>
          </a:p>
        </p:txBody>
      </p:sp>
      <p:sp>
        <p:nvSpPr>
          <p:cNvPr id="9" name="Arrow: Pentagon 40">
            <a:extLst>
              <a:ext uri="{FF2B5EF4-FFF2-40B4-BE49-F238E27FC236}">
                <a16:creationId xmlns="" xmlns:a16="http://schemas.microsoft.com/office/drawing/2014/main" id="{82C363AB-F2BB-450B-979E-8DE4224CF3FA}"/>
              </a:ext>
            </a:extLst>
          </p:cNvPr>
          <p:cNvSpPr/>
          <p:nvPr/>
        </p:nvSpPr>
        <p:spPr>
          <a:xfrm>
            <a:off x="4788024" y="1969730"/>
            <a:ext cx="3898776" cy="554291"/>
          </a:xfrm>
          <a:prstGeom prst="homePlat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r>
              <a:rPr lang="uk-UA" sz="2000" b="1" cap="all" dirty="0">
                <a:ln>
                  <a:solidFill>
                    <a:schemeClr val="bg1"/>
                  </a:solidFill>
                </a:ln>
                <a:solidFill>
                  <a:schemeClr val="accent2">
                    <a:lumMod val="50000"/>
                  </a:schemeClr>
                </a:solidFill>
              </a:rPr>
              <a:t>  </a:t>
            </a:r>
            <a:r>
              <a:rPr lang="uk-UA" sz="1600" b="1" cap="all" dirty="0" smtClean="0">
                <a:ln>
                  <a:solidFill>
                    <a:schemeClr val="bg1"/>
                  </a:solidFill>
                </a:ln>
                <a:solidFill>
                  <a:schemeClr val="bg1"/>
                </a:solidFill>
                <a:cs typeface="Arial" panose="020B0604020202020204" pitchFamily="34" charset="0"/>
              </a:rPr>
              <a:t>ПОЗДОВЖНІЙ   </a:t>
            </a:r>
            <a:r>
              <a:rPr lang="uk-UA" sz="1600" b="1" cap="all" dirty="0">
                <a:ln>
                  <a:solidFill>
                    <a:schemeClr val="bg1"/>
                  </a:solidFill>
                </a:ln>
                <a:solidFill>
                  <a:schemeClr val="bg1"/>
                </a:solidFill>
                <a:cs typeface="Arial" panose="020B0604020202020204" pitchFamily="34" charset="0"/>
              </a:rPr>
              <a:t>БЛАНК</a:t>
            </a:r>
            <a:endParaRPr lang="en-US" sz="1600" b="1" cap="all" dirty="0">
              <a:ln>
                <a:solidFill>
                  <a:schemeClr val="bg1"/>
                </a:solidFill>
              </a:ln>
              <a:solidFill>
                <a:schemeClr val="bg1"/>
              </a:solidFill>
              <a:cs typeface="Arial" panose="020B0604020202020204" pitchFamily="34" charset="0"/>
            </a:endParaRPr>
          </a:p>
        </p:txBody>
      </p:sp>
      <p:sp>
        <p:nvSpPr>
          <p:cNvPr id="11" name="Rectangle 41">
            <a:extLst>
              <a:ext uri="{FF2B5EF4-FFF2-40B4-BE49-F238E27FC236}">
                <a16:creationId xmlns="" xmlns:a16="http://schemas.microsoft.com/office/drawing/2014/main" id="{788286DE-6208-4DEB-A0D6-DFC29E04B8C7}"/>
              </a:ext>
            </a:extLst>
          </p:cNvPr>
          <p:cNvSpPr/>
          <p:nvPr/>
        </p:nvSpPr>
        <p:spPr>
          <a:xfrm>
            <a:off x="4932040" y="2081358"/>
            <a:ext cx="535709" cy="401782"/>
          </a:xfrm>
          <a:prstGeom prst="rect">
            <a:avLst/>
          </a:prstGeom>
          <a:solidFill>
            <a:schemeClr val="accent2">
              <a:lumMod val="75000"/>
            </a:scheme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t>02</a:t>
            </a:r>
          </a:p>
        </p:txBody>
      </p:sp>
      <p:sp>
        <p:nvSpPr>
          <p:cNvPr id="12" name="Прямоугольник 11"/>
          <p:cNvSpPr/>
          <p:nvPr/>
        </p:nvSpPr>
        <p:spPr>
          <a:xfrm>
            <a:off x="5199894" y="2763542"/>
            <a:ext cx="2880320" cy="2123658"/>
          </a:xfrm>
          <a:prstGeom prst="rect">
            <a:avLst/>
          </a:prstGeom>
        </p:spPr>
        <p:txBody>
          <a:bodyPr wrap="square">
            <a:spAutoFit/>
          </a:bodyPr>
          <a:lstStyle/>
          <a:p>
            <a:pPr algn="ctr"/>
            <a:r>
              <a:rPr lang="uk-UA" sz="2640" dirty="0"/>
              <a:t>Коли постійні   реквізити   розміщуються   уздовж верхньої  частини аркуша</a:t>
            </a:r>
            <a:endParaRPr lang="ru-RU" sz="2640" dirty="0"/>
          </a:p>
        </p:txBody>
      </p:sp>
    </p:spTree>
    <p:extLst>
      <p:ext uri="{BB962C8B-B14F-4D97-AF65-F5344CB8AC3E}">
        <p14:creationId xmlns="" xmlns:p14="http://schemas.microsoft.com/office/powerpoint/2010/main" val="69037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73697" y="1168642"/>
            <a:ext cx="4040188" cy="659352"/>
          </a:xfrm>
        </p:spPr>
        <p:txBody>
          <a:bodyPr/>
          <a:lstStyle/>
          <a:p>
            <a:pPr algn="ctr"/>
            <a:r>
              <a:rPr lang="uk-UA" dirty="0">
                <a:solidFill>
                  <a:schemeClr val="accent2">
                    <a:lumMod val="50000"/>
                  </a:schemeClr>
                </a:solidFill>
              </a:rPr>
              <a:t>ПОЗДОВЖНІЙ  БЛАНК</a:t>
            </a:r>
            <a:endParaRPr lang="ru-RU" dirty="0">
              <a:solidFill>
                <a:schemeClr val="accent2">
                  <a:lumMod val="50000"/>
                </a:schemeClr>
              </a:solidFill>
            </a:endParaRPr>
          </a:p>
        </p:txBody>
      </p:sp>
      <p:sp>
        <p:nvSpPr>
          <p:cNvPr id="4" name="Текст 3"/>
          <p:cNvSpPr>
            <a:spLocks noGrp="1"/>
          </p:cNvSpPr>
          <p:nvPr>
            <p:ph type="body" sz="half" idx="3"/>
          </p:nvPr>
        </p:nvSpPr>
        <p:spPr>
          <a:xfrm>
            <a:off x="4788024" y="1168642"/>
            <a:ext cx="4041775" cy="654843"/>
          </a:xfrm>
        </p:spPr>
        <p:txBody>
          <a:bodyPr/>
          <a:lstStyle/>
          <a:p>
            <a:pPr algn="ctr"/>
            <a:r>
              <a:rPr lang="uk-UA" dirty="0">
                <a:solidFill>
                  <a:schemeClr val="accent2">
                    <a:lumMod val="50000"/>
                  </a:schemeClr>
                </a:solidFill>
              </a:rPr>
              <a:t>КУТОВИЙ БЛАНК</a:t>
            </a:r>
            <a:endParaRPr lang="ru-RU" dirty="0">
              <a:solidFill>
                <a:schemeClr val="accent2">
                  <a:lumMod val="50000"/>
                </a:schemeClr>
              </a:solidFill>
            </a:endParaRPr>
          </a:p>
        </p:txBody>
      </p:sp>
      <p:pic>
        <p:nvPicPr>
          <p:cNvPr id="7" name="Объект 6"/>
          <p:cNvPicPr>
            <a:picLocks noGrp="1" noChangeAspect="1"/>
          </p:cNvPicPr>
          <p:nvPr>
            <p:ph sz="quarter" idx="2"/>
          </p:nvPr>
        </p:nvPicPr>
        <p:blipFill>
          <a:blip r:embed="rId2" cstate="print"/>
          <a:stretch>
            <a:fillRect/>
          </a:stretch>
        </p:blipFill>
        <p:spPr>
          <a:xfrm>
            <a:off x="457200" y="4158036"/>
            <a:ext cx="4040188" cy="559640"/>
          </a:xfrm>
          <a:prstGeom prst="rect">
            <a:avLst/>
          </a:prstGeom>
        </p:spPr>
      </p:pic>
      <p:pic>
        <p:nvPicPr>
          <p:cNvPr id="10" name="Объект 9"/>
          <p:cNvPicPr>
            <a:picLocks noGrp="1" noChangeAspect="1"/>
          </p:cNvPicPr>
          <p:nvPr>
            <p:ph sz="quarter" idx="4"/>
          </p:nvPr>
        </p:nvPicPr>
        <p:blipFill>
          <a:blip r:embed="rId3" cstate="print"/>
          <a:stretch>
            <a:fillRect/>
          </a:stretch>
        </p:blipFill>
        <p:spPr>
          <a:xfrm>
            <a:off x="4932040" y="2094965"/>
            <a:ext cx="4041775" cy="2696045"/>
          </a:xfrm>
          <a:prstGeom prst="rect">
            <a:avLst/>
          </a:prstGeom>
        </p:spPr>
      </p:pic>
      <p:pic>
        <p:nvPicPr>
          <p:cNvPr id="9" name="Рисунок 8"/>
          <p:cNvPicPr>
            <a:picLocks noChangeAspect="1"/>
          </p:cNvPicPr>
          <p:nvPr/>
        </p:nvPicPr>
        <p:blipFill>
          <a:blip r:embed="rId4" cstate="print"/>
          <a:stretch>
            <a:fillRect/>
          </a:stretch>
        </p:blipFill>
        <p:spPr>
          <a:xfrm>
            <a:off x="284628" y="2054706"/>
            <a:ext cx="4237956" cy="2736304"/>
          </a:xfrm>
          <a:prstGeom prst="rect">
            <a:avLst/>
          </a:prstGeom>
        </p:spPr>
      </p:pic>
      <p:sp>
        <p:nvSpPr>
          <p:cNvPr id="11" name="Прямоугольник 10"/>
          <p:cNvSpPr/>
          <p:nvPr/>
        </p:nvSpPr>
        <p:spPr>
          <a:xfrm>
            <a:off x="251520" y="5373216"/>
            <a:ext cx="8578279" cy="1200329"/>
          </a:xfrm>
          <a:prstGeom prst="rect">
            <a:avLst/>
          </a:prstGeom>
        </p:spPr>
        <p:txBody>
          <a:bodyPr wrap="square">
            <a:spAutoFit/>
          </a:bodyPr>
          <a:lstStyle/>
          <a:p>
            <a:pPr algn="ctr"/>
            <a:r>
              <a:rPr lang="uk-UA" b="1" dirty="0"/>
              <a:t>Кутовий варіант використовуйте для листів, внутрішніх документів </a:t>
            </a:r>
            <a:r>
              <a:rPr lang="uk-UA" b="1" dirty="0" smtClean="0"/>
              <a:t>– актів</a:t>
            </a:r>
            <a:r>
              <a:rPr lang="uk-UA" b="1" dirty="0"/>
              <a:t>, протоколів, доповідних і пояснювальних   записок, які мають змінні реквізити: адресат, гриф затвердження.  Реквізити   наказів   можете   оформляти   як  кутовим,  </a:t>
            </a:r>
            <a:r>
              <a:rPr lang="uk-UA" b="1" dirty="0" smtClean="0"/>
              <a:t>так  </a:t>
            </a:r>
            <a:r>
              <a:rPr lang="uk-UA" b="1" dirty="0"/>
              <a:t>і   повздовжнім  способом.</a:t>
            </a:r>
            <a:endParaRPr lang="ru-RU" dirty="0"/>
          </a:p>
        </p:txBody>
      </p:sp>
    </p:spTree>
    <p:extLst>
      <p:ext uri="{BB962C8B-B14F-4D97-AF65-F5344CB8AC3E}">
        <p14:creationId xmlns="" xmlns:p14="http://schemas.microsoft.com/office/powerpoint/2010/main" val="3742491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8826" y="0"/>
            <a:ext cx="8229600" cy="1143000"/>
          </a:xfrm>
        </p:spPr>
        <p:txBody>
          <a:bodyPr>
            <a:normAutofit fontScale="90000"/>
          </a:bodyPr>
          <a:lstStyle/>
          <a:p>
            <a:r>
              <a:rPr lang="uk-UA" b="1" dirty="0">
                <a:solidFill>
                  <a:schemeClr val="accent2">
                    <a:lumMod val="50000"/>
                  </a:schemeClr>
                </a:solidFill>
                <a:latin typeface="+mn-lt"/>
              </a:rPr>
              <a:t>Вимоги до бланків документів</a:t>
            </a:r>
            <a:endParaRPr lang="ru-RU" b="1" dirty="0">
              <a:solidFill>
                <a:schemeClr val="accent2">
                  <a:lumMod val="50000"/>
                </a:schemeClr>
              </a:solidFill>
              <a:latin typeface="+mn-lt"/>
            </a:endParaRPr>
          </a:p>
        </p:txBody>
      </p:sp>
      <p:sp>
        <p:nvSpPr>
          <p:cNvPr id="5" name="Объект 4"/>
          <p:cNvSpPr>
            <a:spLocks noGrp="1"/>
          </p:cNvSpPr>
          <p:nvPr>
            <p:ph idx="1"/>
          </p:nvPr>
        </p:nvSpPr>
        <p:spPr>
          <a:xfrm>
            <a:off x="323528" y="1412776"/>
            <a:ext cx="8496944" cy="5256584"/>
          </a:xfrm>
        </p:spPr>
        <p:txBody>
          <a:bodyPr>
            <a:normAutofit fontScale="92500" lnSpcReduction="10000"/>
          </a:bodyPr>
          <a:lstStyle/>
          <a:p>
            <a:r>
              <a:rPr lang="ru-RU" dirty="0" err="1"/>
              <a:t>с</a:t>
            </a:r>
            <a:r>
              <a:rPr lang="ru-RU" dirty="0" err="1" smtClean="0"/>
              <a:t>лід</a:t>
            </a:r>
            <a:r>
              <a:rPr lang="ru-RU" dirty="0" smtClean="0"/>
              <a:t> </a:t>
            </a:r>
            <a:r>
              <a:rPr lang="ru-RU" dirty="0" err="1"/>
              <a:t>користуватися</a:t>
            </a:r>
            <a:r>
              <a:rPr lang="ru-RU" dirty="0"/>
              <a:t> </a:t>
            </a:r>
            <a:r>
              <a:rPr lang="ru-RU" dirty="0" err="1"/>
              <a:t>аркушами</a:t>
            </a:r>
            <a:r>
              <a:rPr lang="ru-RU" dirty="0"/>
              <a:t> формату А4 (210 мм × 297 мм) та А5 (210 мм × 148 мм);</a:t>
            </a:r>
          </a:p>
          <a:p>
            <a:r>
              <a:rPr lang="ru-RU" dirty="0" err="1"/>
              <a:t>п</a:t>
            </a:r>
            <a:r>
              <a:rPr lang="ru-RU" dirty="0" err="1" smtClean="0"/>
              <a:t>рипустимим</a:t>
            </a:r>
            <a:r>
              <a:rPr lang="ru-RU" dirty="0" smtClean="0"/>
              <a:t> </a:t>
            </a:r>
            <a:r>
              <a:rPr lang="ru-RU" dirty="0"/>
              <a:t>є </a:t>
            </a:r>
            <a:r>
              <a:rPr lang="ru-RU" dirty="0" err="1"/>
              <a:t>використання</a:t>
            </a:r>
            <a:r>
              <a:rPr lang="ru-RU" dirty="0"/>
              <a:t> бланку формату АЗ (297 мм × 420 мм) для </a:t>
            </a:r>
            <a:r>
              <a:rPr lang="ru-RU" dirty="0" err="1"/>
              <a:t>оформлення</a:t>
            </a:r>
            <a:r>
              <a:rPr lang="ru-RU" dirty="0"/>
              <a:t> </a:t>
            </a:r>
            <a:r>
              <a:rPr lang="ru-RU" dirty="0" err="1"/>
              <a:t>документів</a:t>
            </a:r>
            <a:r>
              <a:rPr lang="ru-RU" dirty="0"/>
              <a:t> у </a:t>
            </a:r>
            <a:r>
              <a:rPr lang="ru-RU" dirty="0" err="1"/>
              <a:t>вигляді</a:t>
            </a:r>
            <a:r>
              <a:rPr lang="ru-RU" dirty="0"/>
              <a:t> </a:t>
            </a:r>
            <a:r>
              <a:rPr lang="ru-RU" dirty="0" err="1"/>
              <a:t>таблиць</a:t>
            </a:r>
            <a:r>
              <a:rPr lang="ru-RU" dirty="0"/>
              <a:t>; </a:t>
            </a:r>
          </a:p>
          <a:p>
            <a:r>
              <a:rPr lang="ru-RU" dirty="0"/>
              <a:t>б</a:t>
            </a:r>
            <a:r>
              <a:rPr lang="ru-RU" dirty="0" smtClean="0"/>
              <a:t>ланки </a:t>
            </a:r>
            <a:r>
              <a:rPr lang="ru-RU" dirty="0" err="1"/>
              <a:t>документів</a:t>
            </a:r>
            <a:r>
              <a:rPr lang="ru-RU" dirty="0"/>
              <a:t> </a:t>
            </a:r>
            <a:r>
              <a:rPr lang="ru-RU" dirty="0" err="1"/>
              <a:t>повинні</a:t>
            </a:r>
            <a:r>
              <a:rPr lang="ru-RU" dirty="0"/>
              <a:t> </a:t>
            </a:r>
            <a:r>
              <a:rPr lang="ru-RU" dirty="0" err="1"/>
              <a:t>мати</a:t>
            </a:r>
            <a:r>
              <a:rPr lang="ru-RU" dirty="0"/>
              <a:t> </a:t>
            </a:r>
            <a:r>
              <a:rPr lang="ru-RU" dirty="0" err="1"/>
              <a:t>такі</a:t>
            </a:r>
            <a:r>
              <a:rPr lang="ru-RU" dirty="0"/>
              <a:t> поля у </a:t>
            </a:r>
            <a:r>
              <a:rPr lang="ru-RU" dirty="0" err="1"/>
              <a:t>міліметрах</a:t>
            </a:r>
            <a:r>
              <a:rPr lang="ru-RU" dirty="0"/>
              <a:t>:</a:t>
            </a:r>
          </a:p>
          <a:p>
            <a:pPr marL="0" lvl="0" indent="0">
              <a:buNone/>
            </a:pPr>
            <a:r>
              <a:rPr lang="ru-RU" dirty="0"/>
              <a:t>            - 30 – </a:t>
            </a:r>
            <a:r>
              <a:rPr lang="ru-RU" dirty="0" err="1"/>
              <a:t>ліве</a:t>
            </a:r>
            <a:r>
              <a:rPr lang="ru-RU" dirty="0"/>
              <a:t>;</a:t>
            </a:r>
          </a:p>
          <a:p>
            <a:pPr marL="0" lvl="0" indent="0">
              <a:buNone/>
            </a:pPr>
            <a:r>
              <a:rPr lang="ru-RU" dirty="0"/>
              <a:t>            </a:t>
            </a:r>
            <a:r>
              <a:rPr lang="ru-RU" dirty="0" smtClean="0"/>
              <a:t>- 10 </a:t>
            </a:r>
            <a:r>
              <a:rPr lang="ru-RU" dirty="0"/>
              <a:t>– праве;</a:t>
            </a:r>
          </a:p>
          <a:p>
            <a:pPr marL="0" lvl="0" indent="0">
              <a:buNone/>
            </a:pPr>
            <a:r>
              <a:rPr lang="ru-RU" dirty="0"/>
              <a:t>            - 20 – </a:t>
            </a:r>
            <a:r>
              <a:rPr lang="ru-RU" dirty="0" err="1"/>
              <a:t>верхнє</a:t>
            </a:r>
            <a:r>
              <a:rPr lang="ru-RU" dirty="0"/>
              <a:t> та </a:t>
            </a:r>
            <a:r>
              <a:rPr lang="ru-RU" dirty="0" err="1"/>
              <a:t>нижнє</a:t>
            </a:r>
            <a:r>
              <a:rPr lang="ru-RU" dirty="0"/>
              <a:t>;</a:t>
            </a:r>
            <a:endParaRPr lang="uk-UA" dirty="0"/>
          </a:p>
          <a:p>
            <a:pPr lvl="0">
              <a:buFont typeface="Arial" panose="020B0604020202020204" pitchFamily="34" charset="0"/>
              <a:buChar char="•"/>
            </a:pPr>
            <a:r>
              <a:rPr lang="ru-RU" dirty="0" err="1" smtClean="0"/>
              <a:t>виготовляти</a:t>
            </a:r>
            <a:r>
              <a:rPr lang="ru-RU" dirty="0" smtClean="0"/>
              <a:t> </a:t>
            </a:r>
            <a:r>
              <a:rPr lang="ru-RU" dirty="0"/>
              <a:t>бланки на </a:t>
            </a:r>
            <a:r>
              <a:rPr lang="ru-RU" dirty="0" err="1"/>
              <a:t>білому</a:t>
            </a:r>
            <a:r>
              <a:rPr lang="ru-RU" dirty="0"/>
              <a:t> </a:t>
            </a:r>
            <a:r>
              <a:rPr lang="ru-RU" dirty="0" err="1"/>
              <a:t>якісному</a:t>
            </a:r>
            <a:r>
              <a:rPr lang="ru-RU" dirty="0"/>
              <a:t> </a:t>
            </a:r>
            <a:r>
              <a:rPr lang="ru-RU" dirty="0" err="1"/>
              <a:t>папері</a:t>
            </a:r>
            <a:r>
              <a:rPr lang="ru-RU" dirty="0"/>
              <a:t> </a:t>
            </a:r>
            <a:r>
              <a:rPr lang="ru-RU" dirty="0" err="1"/>
              <a:t>фарбами</a:t>
            </a:r>
            <a:r>
              <a:rPr lang="ru-RU" dirty="0"/>
              <a:t> </a:t>
            </a:r>
            <a:r>
              <a:rPr lang="ru-RU" dirty="0" err="1"/>
              <a:t>насичених</a:t>
            </a:r>
            <a:r>
              <a:rPr lang="ru-RU" dirty="0"/>
              <a:t> </a:t>
            </a:r>
            <a:r>
              <a:rPr lang="ru-RU" dirty="0" err="1"/>
              <a:t>кольорів</a:t>
            </a:r>
            <a:r>
              <a:rPr lang="ru-RU" dirty="0"/>
              <a:t>, </a:t>
            </a:r>
            <a:r>
              <a:rPr lang="ru-RU" dirty="0" err="1"/>
              <a:t>використання</a:t>
            </a:r>
            <a:r>
              <a:rPr lang="ru-RU" dirty="0"/>
              <a:t> </a:t>
            </a:r>
            <a:r>
              <a:rPr lang="ru-RU" dirty="0" err="1"/>
              <a:t>комп’ютерної</a:t>
            </a:r>
            <a:r>
              <a:rPr lang="ru-RU" dirty="0"/>
              <a:t> </a:t>
            </a:r>
            <a:r>
              <a:rPr lang="ru-RU" dirty="0" err="1"/>
              <a:t>техніки</a:t>
            </a:r>
            <a:r>
              <a:rPr lang="ru-RU" dirty="0"/>
              <a:t> </a:t>
            </a:r>
            <a:r>
              <a:rPr lang="ru-RU" dirty="0" err="1"/>
              <a:t>дозволене</a:t>
            </a:r>
            <a:r>
              <a:rPr lang="ru-RU" dirty="0"/>
              <a:t>;</a:t>
            </a:r>
          </a:p>
          <a:p>
            <a:pPr>
              <a:buFont typeface="Arial" panose="020B0604020202020204" pitchFamily="34" charset="0"/>
              <a:buChar char="•"/>
            </a:pPr>
            <a:r>
              <a:rPr lang="ru-RU" dirty="0" err="1" smtClean="0"/>
              <a:t>відокремлення</a:t>
            </a:r>
            <a:r>
              <a:rPr lang="ru-RU" dirty="0" smtClean="0"/>
              <a:t> </a:t>
            </a:r>
            <a:r>
              <a:rPr lang="ru-RU" dirty="0" err="1"/>
              <a:t>чи</a:t>
            </a:r>
            <a:r>
              <a:rPr lang="ru-RU" dirty="0"/>
              <a:t> </a:t>
            </a:r>
            <a:r>
              <a:rPr lang="ru-RU" dirty="0" err="1"/>
              <a:t>підкреслення</a:t>
            </a:r>
            <a:r>
              <a:rPr lang="ru-RU" dirty="0"/>
              <a:t> </a:t>
            </a:r>
            <a:r>
              <a:rPr lang="ru-RU" dirty="0" err="1"/>
              <a:t>реквізитів</a:t>
            </a:r>
            <a:r>
              <a:rPr lang="ru-RU" dirty="0"/>
              <a:t> </a:t>
            </a:r>
            <a:r>
              <a:rPr lang="ru-RU" dirty="0" err="1"/>
              <a:t>рискою</a:t>
            </a:r>
            <a:r>
              <a:rPr lang="ru-RU" dirty="0"/>
              <a:t> </a:t>
            </a:r>
            <a:r>
              <a:rPr lang="ru-RU" dirty="0" err="1"/>
              <a:t>забороняється</a:t>
            </a:r>
            <a:r>
              <a:rPr lang="ru-RU" dirty="0"/>
              <a:t>.</a:t>
            </a:r>
          </a:p>
          <a:p>
            <a:pPr lvl="0">
              <a:buFont typeface="Arial" panose="020B0604020202020204" pitchFamily="34" charset="0"/>
              <a:buChar char="•"/>
            </a:pPr>
            <a:endParaRPr lang="ru-RU" dirty="0"/>
          </a:p>
          <a:p>
            <a:pPr lvl="0">
              <a:buFont typeface="Arial" panose="020B0604020202020204" pitchFamily="34" charset="0"/>
              <a:buChar char="•"/>
            </a:pPr>
            <a:endParaRPr lang="ru-RU" dirty="0"/>
          </a:p>
          <a:p>
            <a:endParaRPr lang="ru-RU" dirty="0"/>
          </a:p>
        </p:txBody>
      </p:sp>
    </p:spTree>
    <p:extLst>
      <p:ext uri="{BB962C8B-B14F-4D97-AF65-F5344CB8AC3E}">
        <p14:creationId xmlns="" xmlns:p14="http://schemas.microsoft.com/office/powerpoint/2010/main" val="626518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2085" y="718706"/>
            <a:ext cx="4540659" cy="3295913"/>
          </a:xfrm>
        </p:spPr>
        <p:txBody>
          <a:bodyPr/>
          <a:lstStyle/>
          <a:p>
            <a:pPr marL="342900" lvl="0" indent="-342900">
              <a:buFont typeface="Wingdings" panose="05000000000000000000" pitchFamily="2" charset="2"/>
              <a:buChar char="q"/>
            </a:pPr>
            <a:r>
              <a:rPr lang="ru-RU" dirty="0" err="1"/>
              <a:t>загальний</a:t>
            </a:r>
            <a:r>
              <a:rPr lang="ru-RU" dirty="0"/>
              <a:t> бланк </a:t>
            </a:r>
            <a:r>
              <a:rPr lang="ru-RU" dirty="0" err="1"/>
              <a:t>юридичної</a:t>
            </a:r>
            <a:r>
              <a:rPr lang="ru-RU" dirty="0"/>
              <a:t> особи для </a:t>
            </a:r>
            <a:r>
              <a:rPr lang="ru-RU" dirty="0" err="1"/>
              <a:t>створення</a:t>
            </a:r>
            <a:r>
              <a:rPr lang="ru-RU" dirty="0"/>
              <a:t> </a:t>
            </a:r>
            <a:r>
              <a:rPr lang="ru-RU" dirty="0" err="1"/>
              <a:t>різних</a:t>
            </a:r>
            <a:r>
              <a:rPr lang="ru-RU" dirty="0"/>
              <a:t> </a:t>
            </a:r>
            <a:r>
              <a:rPr lang="ru-RU" dirty="0" err="1"/>
              <a:t>видів</a:t>
            </a:r>
            <a:r>
              <a:rPr lang="ru-RU" dirty="0"/>
              <a:t> </a:t>
            </a:r>
            <a:r>
              <a:rPr lang="ru-RU" dirty="0" err="1"/>
              <a:t>документів</a:t>
            </a:r>
            <a:r>
              <a:rPr lang="ru-RU" dirty="0"/>
              <a:t> (без </a:t>
            </a:r>
            <a:r>
              <a:rPr lang="ru-RU" dirty="0" err="1"/>
              <a:t>зазначення</a:t>
            </a:r>
            <a:r>
              <a:rPr lang="ru-RU" dirty="0"/>
              <a:t> у бланку </a:t>
            </a:r>
            <a:r>
              <a:rPr lang="ru-RU" dirty="0" err="1"/>
              <a:t>назви</a:t>
            </a:r>
            <a:r>
              <a:rPr lang="ru-RU" dirty="0"/>
              <a:t> виду документа, </a:t>
            </a:r>
            <a:r>
              <a:rPr lang="ru-RU" dirty="0" err="1"/>
              <a:t>крім</a:t>
            </a:r>
            <a:r>
              <a:rPr lang="ru-RU" dirty="0"/>
              <a:t> листа);</a:t>
            </a:r>
            <a:br>
              <a:rPr lang="ru-RU" dirty="0"/>
            </a:br>
            <a:r>
              <a:rPr lang="ru-RU" dirty="0"/>
              <a:t>бланк листа;</a:t>
            </a:r>
          </a:p>
        </p:txBody>
      </p:sp>
      <p:sp>
        <p:nvSpPr>
          <p:cNvPr id="4" name="Текст 3"/>
          <p:cNvSpPr>
            <a:spLocks noGrp="1"/>
          </p:cNvSpPr>
          <p:nvPr>
            <p:ph type="body" sz="half" idx="3"/>
          </p:nvPr>
        </p:nvSpPr>
        <p:spPr>
          <a:xfrm>
            <a:off x="4759424" y="773351"/>
            <a:ext cx="4248981" cy="2482965"/>
          </a:xfrm>
        </p:spPr>
        <p:txBody>
          <a:bodyPr>
            <a:noAutofit/>
          </a:bodyPr>
          <a:lstStyle/>
          <a:p>
            <a:pPr marL="342900" lvl="0" indent="-342900">
              <a:buFont typeface="Wingdings" panose="05000000000000000000" pitchFamily="2" charset="2"/>
              <a:buChar char="q"/>
            </a:pPr>
            <a:r>
              <a:rPr lang="ru-RU" dirty="0"/>
              <a:t>бланк конкретного виду документа (</a:t>
            </a:r>
            <a:r>
              <a:rPr lang="ru-RU" dirty="0" err="1"/>
              <a:t>зі</a:t>
            </a:r>
            <a:r>
              <a:rPr lang="ru-RU" dirty="0"/>
              <a:t> </a:t>
            </a:r>
            <a:r>
              <a:rPr lang="ru-RU" dirty="0" err="1"/>
              <a:t>зазначенням</a:t>
            </a:r>
            <a:r>
              <a:rPr lang="ru-RU" dirty="0"/>
              <a:t> у бланку </a:t>
            </a:r>
            <a:r>
              <a:rPr lang="ru-RU" dirty="0" err="1"/>
              <a:t>назви</a:t>
            </a:r>
            <a:r>
              <a:rPr lang="ru-RU" dirty="0"/>
              <a:t> виду документа, </a:t>
            </a:r>
            <a:r>
              <a:rPr lang="ru-RU" dirty="0" err="1"/>
              <a:t>крім</a:t>
            </a:r>
            <a:r>
              <a:rPr lang="ru-RU" dirty="0"/>
              <a:t> листа).</a:t>
            </a:r>
          </a:p>
        </p:txBody>
      </p:sp>
      <p:pic>
        <p:nvPicPr>
          <p:cNvPr id="7" name="Объект 6"/>
          <p:cNvPicPr>
            <a:picLocks noGrp="1" noChangeAspect="1"/>
          </p:cNvPicPr>
          <p:nvPr>
            <p:ph sz="quarter" idx="2"/>
          </p:nvPr>
        </p:nvPicPr>
        <p:blipFill>
          <a:blip r:embed="rId2" cstate="print"/>
          <a:stretch>
            <a:fillRect/>
          </a:stretch>
        </p:blipFill>
        <p:spPr>
          <a:xfrm>
            <a:off x="457200" y="4158036"/>
            <a:ext cx="4040188" cy="559640"/>
          </a:xfrm>
          <a:prstGeom prst="rect">
            <a:avLst/>
          </a:prstGeom>
        </p:spPr>
      </p:pic>
      <p:sp>
        <p:nvSpPr>
          <p:cNvPr id="11" name="Прямоугольник 10"/>
          <p:cNvSpPr/>
          <p:nvPr/>
        </p:nvSpPr>
        <p:spPr>
          <a:xfrm>
            <a:off x="119434" y="4642009"/>
            <a:ext cx="8922768" cy="2215991"/>
          </a:xfrm>
          <a:prstGeom prst="rect">
            <a:avLst/>
          </a:prstGeom>
        </p:spPr>
        <p:txBody>
          <a:bodyPr wrap="square">
            <a:spAutoFit/>
          </a:bodyPr>
          <a:lstStyle/>
          <a:p>
            <a:pPr algn="ctr"/>
            <a:r>
              <a:rPr lang="ru-RU" sz="2000" dirty="0"/>
              <a:t>На </a:t>
            </a:r>
            <a:r>
              <a:rPr lang="ru-RU" sz="2000" dirty="0" err="1"/>
              <a:t>основі</a:t>
            </a:r>
            <a:r>
              <a:rPr lang="ru-RU" sz="2000" dirty="0"/>
              <a:t> </a:t>
            </a:r>
            <a:r>
              <a:rPr lang="ru-RU" sz="2000" dirty="0" err="1"/>
              <a:t>загального</a:t>
            </a:r>
            <a:r>
              <a:rPr lang="ru-RU" sz="2000" dirty="0"/>
              <a:t> бланка </a:t>
            </a:r>
            <a:r>
              <a:rPr lang="ru-RU" sz="2000" dirty="0" err="1"/>
              <a:t>юридичної</a:t>
            </a:r>
            <a:r>
              <a:rPr lang="ru-RU" sz="2000" dirty="0"/>
              <a:t> особи </a:t>
            </a:r>
            <a:r>
              <a:rPr lang="ru-RU" sz="2000" dirty="0" err="1"/>
              <a:t>можна</a:t>
            </a:r>
            <a:r>
              <a:rPr lang="ru-RU" sz="2000" dirty="0"/>
              <a:t> </a:t>
            </a:r>
            <a:r>
              <a:rPr lang="ru-RU" sz="2000" dirty="0" err="1"/>
              <a:t>розробляти</a:t>
            </a:r>
            <a:r>
              <a:rPr lang="ru-RU" sz="2000" dirty="0"/>
              <a:t> бланки </a:t>
            </a:r>
            <a:r>
              <a:rPr lang="ru-RU" sz="2000" dirty="0" err="1"/>
              <a:t>структурних</a:t>
            </a:r>
            <a:r>
              <a:rPr lang="ru-RU" sz="2000" dirty="0"/>
              <a:t> </a:t>
            </a:r>
            <a:r>
              <a:rPr lang="ru-RU" sz="2000" dirty="0" err="1"/>
              <a:t>підрозділів</a:t>
            </a:r>
            <a:r>
              <a:rPr lang="ru-RU" sz="2000" dirty="0"/>
              <a:t> і/</a:t>
            </a:r>
            <a:r>
              <a:rPr lang="ru-RU" sz="2000" dirty="0" err="1"/>
              <a:t>або</a:t>
            </a:r>
            <a:r>
              <a:rPr lang="ru-RU" sz="2000" dirty="0"/>
              <a:t> бланки </a:t>
            </a:r>
            <a:r>
              <a:rPr lang="ru-RU" sz="2000" dirty="0" err="1"/>
              <a:t>посадових</a:t>
            </a:r>
            <a:r>
              <a:rPr lang="ru-RU" sz="2000" dirty="0"/>
              <a:t> </a:t>
            </a:r>
            <a:r>
              <a:rPr lang="ru-RU" sz="2000" dirty="0" err="1"/>
              <a:t>осіб</a:t>
            </a:r>
            <a:r>
              <a:rPr lang="ru-RU" sz="2000" dirty="0"/>
              <a:t>, </a:t>
            </a:r>
            <a:r>
              <a:rPr lang="ru-RU" sz="2000" dirty="0" err="1"/>
              <a:t>якщо</a:t>
            </a:r>
            <a:r>
              <a:rPr lang="ru-RU" sz="2000" dirty="0"/>
              <a:t> </a:t>
            </a:r>
            <a:r>
              <a:rPr lang="ru-RU" sz="2000" dirty="0" err="1"/>
              <a:t>керівники</a:t>
            </a:r>
            <a:r>
              <a:rPr lang="ru-RU" sz="2000" dirty="0"/>
              <a:t> </a:t>
            </a:r>
            <a:r>
              <a:rPr lang="ru-RU" sz="2000" dirty="0" err="1"/>
              <a:t>структурних</a:t>
            </a:r>
            <a:r>
              <a:rPr lang="ru-RU" sz="2000" dirty="0"/>
              <a:t> </a:t>
            </a:r>
            <a:r>
              <a:rPr lang="ru-RU" sz="2000" dirty="0" err="1"/>
              <a:t>підрозділів</a:t>
            </a:r>
            <a:r>
              <a:rPr lang="ru-RU" sz="2000" dirty="0"/>
              <a:t> </a:t>
            </a:r>
            <a:r>
              <a:rPr lang="ru-RU" sz="2000" dirty="0" err="1"/>
              <a:t>чи</a:t>
            </a:r>
            <a:r>
              <a:rPr lang="ru-RU" sz="2000" dirty="0"/>
              <a:t> </a:t>
            </a:r>
            <a:r>
              <a:rPr lang="ru-RU" sz="2000" dirty="0" err="1"/>
              <a:t>відповідні</a:t>
            </a:r>
            <a:r>
              <a:rPr lang="ru-RU" sz="2000" dirty="0"/>
              <a:t> </a:t>
            </a:r>
            <a:r>
              <a:rPr lang="ru-RU" sz="2000" dirty="0" err="1"/>
              <a:t>посадові</a:t>
            </a:r>
            <a:r>
              <a:rPr lang="ru-RU" sz="2000" dirty="0"/>
              <a:t> особи </a:t>
            </a:r>
            <a:r>
              <a:rPr lang="ru-RU" sz="2000" dirty="0" err="1"/>
              <a:t>мають</a:t>
            </a:r>
            <a:r>
              <a:rPr lang="ru-RU" sz="2000" dirty="0"/>
              <a:t> право </a:t>
            </a:r>
            <a:r>
              <a:rPr lang="ru-RU" sz="2000" dirty="0" err="1"/>
              <a:t>підписувати</a:t>
            </a:r>
            <a:r>
              <a:rPr lang="ru-RU" sz="2000" dirty="0"/>
              <a:t> </a:t>
            </a:r>
            <a:r>
              <a:rPr lang="ru-RU" sz="2000" dirty="0" err="1"/>
              <a:t>документи</a:t>
            </a:r>
            <a:r>
              <a:rPr lang="ru-RU" sz="2000" dirty="0"/>
              <a:t> в межах </a:t>
            </a:r>
            <a:r>
              <a:rPr lang="ru-RU" sz="2000" dirty="0" err="1"/>
              <a:t>своїх</a:t>
            </a:r>
            <a:r>
              <a:rPr lang="ru-RU" sz="2000" dirty="0"/>
              <a:t> </a:t>
            </a:r>
            <a:r>
              <a:rPr lang="ru-RU" sz="2000" dirty="0" err="1"/>
              <a:t>повноважень</a:t>
            </a:r>
            <a:r>
              <a:rPr lang="ru-RU" sz="2000" dirty="0"/>
              <a:t>. У </a:t>
            </a:r>
            <a:r>
              <a:rPr lang="ru-RU" sz="2000" dirty="0" err="1"/>
              <a:t>цьому</a:t>
            </a:r>
            <a:r>
              <a:rPr lang="ru-RU" sz="2000" dirty="0"/>
              <a:t> </a:t>
            </a:r>
            <a:r>
              <a:rPr lang="ru-RU" sz="2000" dirty="0" err="1"/>
              <a:t>разі</a:t>
            </a:r>
            <a:r>
              <a:rPr lang="ru-RU" sz="2000" dirty="0"/>
              <a:t> </a:t>
            </a:r>
            <a:r>
              <a:rPr lang="ru-RU" sz="2000" dirty="0" err="1"/>
              <a:t>зображення</a:t>
            </a:r>
            <a:r>
              <a:rPr lang="ru-RU" sz="2000" dirty="0"/>
              <a:t> </a:t>
            </a:r>
            <a:r>
              <a:rPr lang="ru-RU" sz="2000" dirty="0" err="1"/>
              <a:t>гербів</a:t>
            </a:r>
            <a:r>
              <a:rPr lang="ru-RU" sz="2000" dirty="0"/>
              <a:t>, </a:t>
            </a:r>
            <a:r>
              <a:rPr lang="ru-RU" sz="2000" dirty="0" err="1"/>
              <a:t>емблем</a:t>
            </a:r>
            <a:r>
              <a:rPr lang="ru-RU" sz="2000" dirty="0"/>
              <a:t> </a:t>
            </a:r>
            <a:r>
              <a:rPr lang="ru-RU" sz="2000" dirty="0" err="1"/>
              <a:t>або</a:t>
            </a:r>
            <a:r>
              <a:rPr lang="ru-RU" sz="2000" dirty="0"/>
              <a:t> </a:t>
            </a:r>
            <a:r>
              <a:rPr lang="ru-RU" sz="2000" dirty="0" err="1"/>
              <a:t>торговельних</a:t>
            </a:r>
            <a:r>
              <a:rPr lang="ru-RU" sz="2000" dirty="0"/>
              <a:t> марок на бланках </a:t>
            </a:r>
            <a:r>
              <a:rPr lang="ru-RU" sz="2000" dirty="0" err="1"/>
              <a:t>структурних</a:t>
            </a:r>
            <a:r>
              <a:rPr lang="ru-RU" sz="2000" dirty="0"/>
              <a:t> </a:t>
            </a:r>
            <a:r>
              <a:rPr lang="ru-RU" sz="2000" dirty="0" err="1"/>
              <a:t>підрозділів</a:t>
            </a:r>
            <a:r>
              <a:rPr lang="ru-RU" sz="2000" dirty="0"/>
              <a:t>, </a:t>
            </a:r>
            <a:r>
              <a:rPr lang="ru-RU" sz="2000" dirty="0" err="1"/>
              <a:t>що</a:t>
            </a:r>
            <a:r>
              <a:rPr lang="ru-RU" sz="2000" dirty="0"/>
              <a:t> не є </a:t>
            </a:r>
            <a:r>
              <a:rPr lang="ru-RU" sz="2000" dirty="0" err="1"/>
              <a:t>юридичними</a:t>
            </a:r>
            <a:r>
              <a:rPr lang="ru-RU" sz="2000" dirty="0"/>
              <a:t> особами, та на бланках </a:t>
            </a:r>
            <a:r>
              <a:rPr lang="ru-RU" sz="2000" dirty="0" err="1"/>
              <a:t>посадових</a:t>
            </a:r>
            <a:r>
              <a:rPr lang="ru-RU" sz="2000" dirty="0"/>
              <a:t> </a:t>
            </a:r>
            <a:r>
              <a:rPr lang="ru-RU" sz="2000" dirty="0" err="1"/>
              <a:t>осіб</a:t>
            </a:r>
            <a:r>
              <a:rPr lang="ru-RU" sz="2000" dirty="0"/>
              <a:t> не </a:t>
            </a:r>
            <a:r>
              <a:rPr lang="ru-RU" sz="2000" dirty="0" err="1"/>
              <a:t>відтворюють</a:t>
            </a:r>
            <a:r>
              <a:rPr lang="ru-RU" sz="2000" dirty="0"/>
              <a:t>.</a:t>
            </a:r>
          </a:p>
          <a:p>
            <a:pPr algn="ctr"/>
            <a:endParaRPr lang="ru-RU" dirty="0"/>
          </a:p>
        </p:txBody>
      </p:sp>
      <p:sp>
        <p:nvSpPr>
          <p:cNvPr id="2" name="Прямоугольник 1"/>
          <p:cNvSpPr/>
          <p:nvPr/>
        </p:nvSpPr>
        <p:spPr>
          <a:xfrm>
            <a:off x="786408" y="649542"/>
            <a:ext cx="8003232" cy="584775"/>
          </a:xfrm>
          <a:prstGeom prst="rect">
            <a:avLst/>
          </a:prstGeom>
        </p:spPr>
        <p:txBody>
          <a:bodyPr wrap="square">
            <a:spAutoFit/>
          </a:bodyPr>
          <a:lstStyle/>
          <a:p>
            <a:r>
              <a:rPr lang="ru-RU" sz="3200" b="1" dirty="0">
                <a:solidFill>
                  <a:schemeClr val="accent2">
                    <a:lumMod val="50000"/>
                  </a:schemeClr>
                </a:solidFill>
              </a:rPr>
              <a:t>ВИЗНАЧЕНО  ТАКІ ВИДИ  БЛАНКІВ</a:t>
            </a:r>
          </a:p>
        </p:txBody>
      </p:sp>
      <p:sp>
        <p:nvSpPr>
          <p:cNvPr id="6" name="Прямоугольник 5"/>
          <p:cNvSpPr/>
          <p:nvPr/>
        </p:nvSpPr>
        <p:spPr>
          <a:xfrm>
            <a:off x="119434" y="3696371"/>
            <a:ext cx="8922768" cy="830997"/>
          </a:xfrm>
          <a:prstGeom prst="rect">
            <a:avLst/>
          </a:prstGeom>
        </p:spPr>
        <p:txBody>
          <a:bodyPr wrap="square">
            <a:spAutoFit/>
          </a:bodyPr>
          <a:lstStyle/>
          <a:p>
            <a:pPr algn="ctr"/>
            <a:r>
              <a:rPr lang="ru-RU" sz="2400" b="1" dirty="0"/>
              <a:t>Бланки, </a:t>
            </a:r>
            <a:r>
              <a:rPr lang="ru-RU" sz="2400" b="1" dirty="0" err="1"/>
              <a:t>що</a:t>
            </a:r>
            <a:r>
              <a:rPr lang="ru-RU" sz="2400" b="1" dirty="0"/>
              <a:t> </a:t>
            </a:r>
            <a:r>
              <a:rPr lang="ru-RU" sz="2400" b="1" dirty="0" err="1"/>
              <a:t>містять</a:t>
            </a:r>
            <a:r>
              <a:rPr lang="ru-RU" sz="2400" b="1" dirty="0"/>
              <a:t> </a:t>
            </a:r>
            <a:r>
              <a:rPr lang="ru-RU" sz="2400" b="1" dirty="0" err="1"/>
              <a:t>реквізити</a:t>
            </a:r>
            <a:r>
              <a:rPr lang="ru-RU" sz="2400" b="1" dirty="0"/>
              <a:t>, </a:t>
            </a:r>
            <a:r>
              <a:rPr lang="ru-RU" sz="2400" b="1" dirty="0" err="1"/>
              <a:t>наведені</a:t>
            </a:r>
            <a:r>
              <a:rPr lang="ru-RU" sz="2400" b="1" dirty="0"/>
              <a:t> </a:t>
            </a:r>
            <a:r>
              <a:rPr lang="ru-RU" sz="2400" b="1" dirty="0" err="1"/>
              <a:t>іноземною</a:t>
            </a:r>
            <a:r>
              <a:rPr lang="ru-RU" sz="2400" b="1" dirty="0"/>
              <a:t> </a:t>
            </a:r>
            <a:r>
              <a:rPr lang="ru-RU" sz="2400" b="1" dirty="0" err="1"/>
              <a:t>мовою</a:t>
            </a:r>
            <a:r>
              <a:rPr lang="ru-RU" sz="2400" b="1" dirty="0"/>
              <a:t>, </a:t>
            </a:r>
            <a:r>
              <a:rPr lang="ru-RU" sz="2400" b="1" dirty="0" err="1"/>
              <a:t>застосовувати</a:t>
            </a:r>
            <a:r>
              <a:rPr lang="ru-RU" sz="2400" b="1" dirty="0"/>
              <a:t> в межах </a:t>
            </a:r>
            <a:r>
              <a:rPr lang="ru-RU" sz="2400" b="1" dirty="0" err="1"/>
              <a:t>України</a:t>
            </a:r>
            <a:r>
              <a:rPr lang="ru-RU" sz="2400" b="1" dirty="0"/>
              <a:t> не рекомендовано</a:t>
            </a:r>
          </a:p>
        </p:txBody>
      </p:sp>
    </p:spTree>
    <p:extLst>
      <p:ext uri="{BB962C8B-B14F-4D97-AF65-F5344CB8AC3E}">
        <p14:creationId xmlns="" xmlns:p14="http://schemas.microsoft.com/office/powerpoint/2010/main" val="445543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68660"/>
            <a:ext cx="9276946" cy="2520280"/>
          </a:xfrm>
        </p:spPr>
        <p:txBody>
          <a:bodyPr>
            <a:normAutofit fontScale="90000"/>
          </a:bodyPr>
          <a:lstStyle/>
          <a:p>
            <a:pPr algn="ctr"/>
            <a:r>
              <a:rPr lang="uk-UA" b="1" dirty="0">
                <a:solidFill>
                  <a:schemeClr val="accent2">
                    <a:lumMod val="50000"/>
                  </a:schemeClr>
                </a:solidFill>
                <a:latin typeface="+mn-lt"/>
              </a:rPr>
              <a:t>ОФОРМЛЯЄМО  РЕКВІЗИТИ</a:t>
            </a:r>
            <a:br>
              <a:rPr lang="uk-UA" b="1" dirty="0">
                <a:solidFill>
                  <a:schemeClr val="accent2">
                    <a:lumMod val="50000"/>
                  </a:schemeClr>
                </a:solidFill>
                <a:latin typeface="+mn-lt"/>
              </a:rPr>
            </a:br>
            <a:r>
              <a:rPr lang="uk-UA" sz="4000" b="1" dirty="0">
                <a:solidFill>
                  <a:srgbClr val="C00000"/>
                </a:solidFill>
              </a:rPr>
              <a:t>04</a:t>
            </a:r>
            <a:r>
              <a:rPr lang="uk-UA" b="1" dirty="0">
                <a:solidFill>
                  <a:srgbClr val="C00000"/>
                </a:solidFill>
                <a:latin typeface="+mn-lt"/>
              </a:rPr>
              <a:t>.</a:t>
            </a:r>
            <a:r>
              <a:rPr lang="uk-UA" sz="3200" b="1" dirty="0">
                <a:solidFill>
                  <a:srgbClr val="C00000"/>
                </a:solidFill>
                <a:latin typeface="+mn-lt"/>
              </a:rPr>
              <a:t> </a:t>
            </a:r>
            <a:r>
              <a:rPr lang="uk-UA" sz="3200" b="1" dirty="0" smtClean="0">
                <a:solidFill>
                  <a:srgbClr val="C00000"/>
                </a:solidFill>
                <a:latin typeface="+mn-lt"/>
              </a:rPr>
              <a:t>«</a:t>
            </a:r>
            <a:r>
              <a:rPr lang="uk-UA" sz="4000" b="1" dirty="0" smtClean="0">
                <a:solidFill>
                  <a:srgbClr val="C00000"/>
                </a:solidFill>
              </a:rPr>
              <a:t>Н</a:t>
            </a:r>
            <a:r>
              <a:rPr lang="uk-UA" sz="3200" b="1" dirty="0" smtClean="0">
                <a:solidFill>
                  <a:srgbClr val="C00000"/>
                </a:solidFill>
              </a:rPr>
              <a:t>АЙМЕНУВАННЯ  </a:t>
            </a:r>
            <a:r>
              <a:rPr lang="uk-UA" sz="3200" b="1" dirty="0">
                <a:solidFill>
                  <a:srgbClr val="C00000"/>
                </a:solidFill>
              </a:rPr>
              <a:t>ЮРИДИЧНОЇ  </a:t>
            </a:r>
            <a:r>
              <a:rPr lang="uk-UA" sz="3200" b="1" dirty="0" smtClean="0">
                <a:solidFill>
                  <a:srgbClr val="C00000"/>
                </a:solidFill>
              </a:rPr>
              <a:t>ОСОБИ»</a:t>
            </a:r>
            <a:r>
              <a:rPr lang="ru-RU" sz="3100" b="1" dirty="0">
                <a:solidFill>
                  <a:srgbClr val="C00000"/>
                </a:solidFill>
              </a:rPr>
              <a:t/>
            </a:r>
            <a:br>
              <a:rPr lang="ru-RU" sz="3100" b="1" dirty="0">
                <a:solidFill>
                  <a:srgbClr val="C00000"/>
                </a:solidFill>
              </a:rPr>
            </a:br>
            <a:r>
              <a:rPr lang="ru-RU" dirty="0"/>
              <a:t/>
            </a:r>
            <a:br>
              <a:rPr lang="ru-RU" dirty="0"/>
            </a:br>
            <a:endParaRPr lang="ru-RU" b="1" dirty="0">
              <a:solidFill>
                <a:schemeClr val="accent2">
                  <a:lumMod val="50000"/>
                </a:schemeClr>
              </a:solidFill>
              <a:latin typeface="+mn-lt"/>
            </a:endParaRPr>
          </a:p>
        </p:txBody>
      </p:sp>
      <p:sp>
        <p:nvSpPr>
          <p:cNvPr id="5" name="Объект 4"/>
          <p:cNvSpPr>
            <a:spLocks noGrp="1"/>
          </p:cNvSpPr>
          <p:nvPr>
            <p:ph idx="1"/>
          </p:nvPr>
        </p:nvSpPr>
        <p:spPr>
          <a:xfrm>
            <a:off x="5649" y="1457400"/>
            <a:ext cx="9144000" cy="5400600"/>
          </a:xfrm>
        </p:spPr>
        <p:txBody>
          <a:bodyPr>
            <a:normAutofit fontScale="92500" lnSpcReduction="20000"/>
          </a:bodyPr>
          <a:lstStyle/>
          <a:p>
            <a:r>
              <a:rPr lang="ru-RU" dirty="0" err="1"/>
              <a:t>друкують</a:t>
            </a:r>
            <a:r>
              <a:rPr lang="ru-RU" dirty="0"/>
              <a:t> ВЕЛИКИМИ  </a:t>
            </a:r>
            <a:r>
              <a:rPr lang="ru-RU" dirty="0" err="1"/>
              <a:t>літерами</a:t>
            </a:r>
            <a:r>
              <a:rPr lang="ru-RU" dirty="0"/>
              <a:t>, дозволено </a:t>
            </a:r>
            <a:r>
              <a:rPr lang="ru-RU" dirty="0" err="1"/>
              <a:t>використовувати</a:t>
            </a:r>
            <a:r>
              <a:rPr lang="ru-RU" dirty="0"/>
              <a:t> </a:t>
            </a:r>
            <a:r>
              <a:rPr lang="ru-RU" dirty="0" err="1"/>
              <a:t>напівжирний</a:t>
            </a:r>
            <a:r>
              <a:rPr lang="ru-RU" dirty="0"/>
              <a:t> </a:t>
            </a:r>
            <a:r>
              <a:rPr lang="ru-RU" dirty="0" smtClean="0"/>
              <a:t> </a:t>
            </a:r>
            <a:r>
              <a:rPr lang="ru-RU" dirty="0" err="1" smtClean="0"/>
              <a:t>прямий</a:t>
            </a:r>
            <a:r>
              <a:rPr lang="ru-RU" dirty="0" smtClean="0"/>
              <a:t>  шрифт;</a:t>
            </a:r>
            <a:r>
              <a:rPr lang="ru-RU" dirty="0"/>
              <a:t> </a:t>
            </a:r>
          </a:p>
          <a:p>
            <a:r>
              <a:rPr lang="ru-RU" b="1" dirty="0"/>
              <a:t> </a:t>
            </a:r>
            <a:r>
              <a:rPr lang="ru-RU" b="1" dirty="0" err="1"/>
              <a:t>використовують</a:t>
            </a:r>
            <a:r>
              <a:rPr lang="ru-RU" b="1" dirty="0"/>
              <a:t> </a:t>
            </a:r>
            <a:r>
              <a:rPr lang="ru-RU" b="1" dirty="0" err="1"/>
              <a:t>повне</a:t>
            </a:r>
            <a:r>
              <a:rPr lang="ru-RU" b="1" dirty="0"/>
              <a:t> </a:t>
            </a:r>
            <a:r>
              <a:rPr lang="ru-RU" b="1" dirty="0" err="1"/>
              <a:t>офіційне</a:t>
            </a:r>
            <a:r>
              <a:rPr lang="ru-RU" b="1" dirty="0"/>
              <a:t> </a:t>
            </a:r>
            <a:r>
              <a:rPr lang="ru-RU" b="1" dirty="0" err="1"/>
              <a:t>найменування</a:t>
            </a:r>
            <a:r>
              <a:rPr lang="ru-RU" b="1" dirty="0"/>
              <a:t> </a:t>
            </a:r>
            <a:r>
              <a:rPr lang="ru-RU" b="1" dirty="0" err="1"/>
              <a:t>юридичної</a:t>
            </a:r>
            <a:r>
              <a:rPr lang="ru-RU" b="1" dirty="0"/>
              <a:t> особи, </a:t>
            </a:r>
            <a:r>
              <a:rPr lang="ru-RU" b="1" dirty="0" err="1"/>
              <a:t>вказане</a:t>
            </a:r>
            <a:r>
              <a:rPr lang="ru-RU" b="1" dirty="0"/>
              <a:t> у </a:t>
            </a:r>
            <a:r>
              <a:rPr lang="ru-RU" b="1" dirty="0" err="1"/>
              <a:t>статуті</a:t>
            </a:r>
            <a:r>
              <a:rPr lang="ru-RU" b="1" dirty="0"/>
              <a:t> </a:t>
            </a:r>
            <a:r>
              <a:rPr lang="ru-RU" b="1" dirty="0" err="1" smtClean="0"/>
              <a:t>юридичної</a:t>
            </a:r>
            <a:r>
              <a:rPr lang="ru-RU" b="1" dirty="0" smtClean="0"/>
              <a:t> особи</a:t>
            </a:r>
            <a:r>
              <a:rPr lang="ru-RU" b="1" dirty="0"/>
              <a:t>.</a:t>
            </a:r>
          </a:p>
          <a:p>
            <a:r>
              <a:rPr lang="ru-RU" b="1" dirty="0" err="1"/>
              <a:t>якщо</a:t>
            </a:r>
            <a:r>
              <a:rPr lang="ru-RU" b="1" dirty="0"/>
              <a:t> </a:t>
            </a:r>
            <a:r>
              <a:rPr lang="ru-RU" b="1" dirty="0" err="1"/>
              <a:t>скорочена</a:t>
            </a:r>
            <a:r>
              <a:rPr lang="ru-RU" b="1" dirty="0"/>
              <a:t> </a:t>
            </a:r>
            <a:r>
              <a:rPr lang="ru-RU" b="1" dirty="0" err="1"/>
              <a:t>назва</a:t>
            </a:r>
            <a:r>
              <a:rPr lang="ru-RU" b="1" dirty="0"/>
              <a:t> </a:t>
            </a:r>
            <a:r>
              <a:rPr lang="ru-RU" b="1" dirty="0" err="1"/>
              <a:t>офіційно</a:t>
            </a:r>
            <a:r>
              <a:rPr lang="ru-RU" b="1" dirty="0"/>
              <a:t> </a:t>
            </a:r>
            <a:r>
              <a:rPr lang="ru-RU" b="1" dirty="0" err="1"/>
              <a:t>вказана</a:t>
            </a:r>
            <a:r>
              <a:rPr lang="ru-RU" b="1" dirty="0"/>
              <a:t> у </a:t>
            </a:r>
            <a:r>
              <a:rPr lang="ru-RU" b="1" dirty="0" err="1"/>
              <a:t>статуті</a:t>
            </a:r>
            <a:r>
              <a:rPr lang="ru-RU" b="1" dirty="0"/>
              <a:t>, </a:t>
            </a:r>
            <a:r>
              <a:rPr lang="ru-RU" b="1" dirty="0" err="1"/>
              <a:t>її</a:t>
            </a:r>
            <a:r>
              <a:rPr lang="ru-RU" b="1" dirty="0"/>
              <a:t> </a:t>
            </a:r>
            <a:r>
              <a:rPr lang="ru-RU" b="1" dirty="0" err="1"/>
              <a:t>слід</a:t>
            </a:r>
            <a:r>
              <a:rPr lang="ru-RU" b="1" dirty="0"/>
              <a:t> </a:t>
            </a:r>
            <a:r>
              <a:rPr lang="ru-RU" b="1" dirty="0" err="1"/>
              <a:t>прописати</a:t>
            </a:r>
            <a:r>
              <a:rPr lang="ru-RU" b="1" dirty="0"/>
              <a:t> </a:t>
            </a:r>
            <a:r>
              <a:rPr lang="ru-RU" b="1" dirty="0" err="1"/>
              <a:t>під</a:t>
            </a:r>
            <a:r>
              <a:rPr lang="ru-RU" b="1" dirty="0"/>
              <a:t> </a:t>
            </a:r>
            <a:r>
              <a:rPr lang="ru-RU" b="1" dirty="0" err="1"/>
              <a:t>офіційним</a:t>
            </a:r>
            <a:r>
              <a:rPr lang="ru-RU" b="1" dirty="0"/>
              <a:t> </a:t>
            </a:r>
            <a:r>
              <a:rPr lang="ru-RU" b="1" dirty="0" err="1"/>
              <a:t>найменуванням</a:t>
            </a:r>
            <a:r>
              <a:rPr lang="ru-RU" b="1" dirty="0"/>
              <a:t> </a:t>
            </a:r>
            <a:r>
              <a:rPr lang="ru-RU" b="1" dirty="0" err="1"/>
              <a:t>окремим</a:t>
            </a:r>
            <a:r>
              <a:rPr lang="ru-RU" b="1" dirty="0"/>
              <a:t> рядком:</a:t>
            </a:r>
          </a:p>
          <a:p>
            <a:pPr marL="0" indent="0">
              <a:buNone/>
            </a:pPr>
            <a:r>
              <a:rPr lang="uk-UA" dirty="0"/>
              <a:t>         -на   кутовому бланку  - нижче повного  найменування ;</a:t>
            </a:r>
          </a:p>
          <a:p>
            <a:pPr marL="0" indent="0">
              <a:buNone/>
            </a:pPr>
            <a:r>
              <a:rPr lang="uk-UA" dirty="0"/>
              <a:t>         -на  поздовжньому – окремим  рядком  у центрі.</a:t>
            </a:r>
            <a:endParaRPr lang="ru-RU" dirty="0"/>
          </a:p>
          <a:p>
            <a:r>
              <a:rPr lang="ru-RU" b="1" dirty="0" err="1"/>
              <a:t>Нижче</a:t>
            </a:r>
            <a:r>
              <a:rPr lang="ru-RU" b="1" dirty="0"/>
              <a:t> </a:t>
            </a:r>
            <a:r>
              <a:rPr lang="ru-RU" b="1" dirty="0" err="1"/>
              <a:t>найменування</a:t>
            </a:r>
            <a:r>
              <a:rPr lang="ru-RU" b="1" dirty="0"/>
              <a:t> </a:t>
            </a:r>
            <a:r>
              <a:rPr lang="ru-RU" b="1" dirty="0" err="1"/>
              <a:t>слід</a:t>
            </a:r>
            <a:r>
              <a:rPr lang="ru-RU" b="1" dirty="0"/>
              <a:t> </a:t>
            </a:r>
            <a:r>
              <a:rPr lang="ru-RU" b="1" dirty="0" err="1"/>
              <a:t>вказати</a:t>
            </a:r>
            <a:r>
              <a:rPr lang="ru-RU" b="1" dirty="0"/>
              <a:t> </a:t>
            </a:r>
            <a:r>
              <a:rPr lang="ru-RU" b="1" dirty="0" err="1"/>
              <a:t>такі</a:t>
            </a:r>
            <a:r>
              <a:rPr lang="ru-RU" b="1" dirty="0"/>
              <a:t> </a:t>
            </a:r>
            <a:r>
              <a:rPr lang="ru-RU" b="1" dirty="0" err="1"/>
              <a:t>довідкові</a:t>
            </a:r>
            <a:r>
              <a:rPr lang="ru-RU" b="1" dirty="0"/>
              <a:t> </a:t>
            </a:r>
            <a:r>
              <a:rPr lang="ru-RU" b="1" dirty="0" err="1"/>
              <a:t>дані</a:t>
            </a:r>
            <a:r>
              <a:rPr lang="ru-RU" b="1" dirty="0"/>
              <a:t>:</a:t>
            </a:r>
          </a:p>
          <a:p>
            <a:pPr marL="0" lvl="0" indent="0">
              <a:buNone/>
            </a:pPr>
            <a:r>
              <a:rPr lang="uk-UA" dirty="0"/>
              <a:t>         - </a:t>
            </a:r>
            <a:r>
              <a:rPr lang="ru-RU" dirty="0" err="1"/>
              <a:t>поштова</a:t>
            </a:r>
            <a:r>
              <a:rPr lang="ru-RU" dirty="0"/>
              <a:t> адреса;</a:t>
            </a:r>
          </a:p>
          <a:p>
            <a:pPr marL="0" lvl="0" indent="0">
              <a:buNone/>
            </a:pPr>
            <a:r>
              <a:rPr lang="ru-RU" dirty="0"/>
              <a:t>         - </a:t>
            </a:r>
            <a:r>
              <a:rPr lang="ru-RU" dirty="0" err="1"/>
              <a:t>телефони</a:t>
            </a:r>
            <a:r>
              <a:rPr lang="ru-RU" dirty="0"/>
              <a:t>;</a:t>
            </a:r>
          </a:p>
          <a:p>
            <a:pPr marL="0" lvl="0" indent="0">
              <a:buNone/>
            </a:pPr>
            <a:r>
              <a:rPr lang="ru-RU" dirty="0"/>
              <a:t>         - </a:t>
            </a:r>
            <a:r>
              <a:rPr lang="ru-RU" dirty="0" err="1"/>
              <a:t>факси</a:t>
            </a:r>
            <a:r>
              <a:rPr lang="ru-RU" dirty="0"/>
              <a:t>;</a:t>
            </a:r>
          </a:p>
          <a:p>
            <a:pPr marL="0" lvl="0" indent="0">
              <a:buNone/>
            </a:pPr>
            <a:r>
              <a:rPr lang="ru-RU" dirty="0"/>
              <a:t>         - </a:t>
            </a:r>
            <a:r>
              <a:rPr lang="ru-RU" dirty="0" err="1"/>
              <a:t>рахунки</a:t>
            </a:r>
            <a:r>
              <a:rPr lang="ru-RU" dirty="0"/>
              <a:t> у банку;</a:t>
            </a:r>
          </a:p>
          <a:p>
            <a:pPr marL="0" lvl="0" indent="0">
              <a:buNone/>
            </a:pPr>
            <a:r>
              <a:rPr lang="ru-RU" dirty="0"/>
              <a:t>         - адреса </a:t>
            </a:r>
            <a:r>
              <a:rPr lang="ru-RU" dirty="0" err="1"/>
              <a:t>електронної</a:t>
            </a:r>
            <a:r>
              <a:rPr lang="ru-RU" dirty="0"/>
              <a:t> </a:t>
            </a:r>
            <a:r>
              <a:rPr lang="ru-RU" dirty="0" err="1"/>
              <a:t>пошти</a:t>
            </a:r>
            <a:r>
              <a:rPr lang="ru-RU" dirty="0"/>
              <a:t>;</a:t>
            </a:r>
          </a:p>
          <a:p>
            <a:pPr marL="0" lvl="0" indent="0">
              <a:buNone/>
            </a:pPr>
            <a:r>
              <a:rPr lang="ru-RU" dirty="0"/>
              <a:t>         - адреса </a:t>
            </a:r>
            <a:r>
              <a:rPr lang="ru-RU" dirty="0" err="1"/>
              <a:t>офіційного</a:t>
            </a:r>
            <a:r>
              <a:rPr lang="ru-RU" dirty="0"/>
              <a:t> сайту.</a:t>
            </a:r>
          </a:p>
          <a:p>
            <a:pPr marL="0" lvl="0" indent="0">
              <a:buNone/>
            </a:pPr>
            <a:endParaRPr lang="ru-RU" dirty="0"/>
          </a:p>
          <a:p>
            <a:pPr lvl="0">
              <a:buFont typeface="Arial" panose="020B0604020202020204" pitchFamily="34" charset="0"/>
              <a:buChar char="•"/>
            </a:pPr>
            <a:endParaRPr lang="ru-RU" dirty="0"/>
          </a:p>
          <a:p>
            <a:endParaRPr lang="ru-RU" dirty="0"/>
          </a:p>
        </p:txBody>
      </p:sp>
    </p:spTree>
    <p:extLst>
      <p:ext uri="{BB962C8B-B14F-4D97-AF65-F5344CB8AC3E}">
        <p14:creationId xmlns="" xmlns:p14="http://schemas.microsoft.com/office/powerpoint/2010/main" val="331835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825330"/>
            <a:ext cx="9144000" cy="5169483"/>
          </a:xfrm>
        </p:spPr>
        <p:txBody>
          <a:bodyPr>
            <a:noAutofit/>
          </a:bodyPr>
          <a:lstStyle/>
          <a:p>
            <a:pPr marL="0" indent="0" algn="ctr">
              <a:spcBef>
                <a:spcPts val="0"/>
              </a:spcBef>
              <a:buNone/>
            </a:pPr>
            <a:r>
              <a:rPr lang="uk-UA" sz="2000" b="1" dirty="0" smtClean="0"/>
              <a:t>Скорочення може   </a:t>
            </a:r>
            <a:r>
              <a:rPr lang="uk-UA" sz="2000" b="1" dirty="0"/>
              <a:t>вказуватись   як  у  дужках, так  і  без </a:t>
            </a:r>
            <a:r>
              <a:rPr lang="uk-UA" sz="2000" b="1" dirty="0" smtClean="0"/>
              <a:t>них.</a:t>
            </a:r>
            <a:endParaRPr lang="uk-UA" sz="2000" b="1" dirty="0"/>
          </a:p>
          <a:p>
            <a:pPr marL="0" lvl="0" indent="0" algn="ctr">
              <a:buNone/>
            </a:pPr>
            <a:endParaRPr lang="uk-UA" sz="3200" b="1" dirty="0"/>
          </a:p>
          <a:p>
            <a:pPr marL="0" lvl="0" indent="0">
              <a:buNone/>
            </a:pPr>
            <a:r>
              <a:rPr lang="uk-UA" sz="2800" b="1" dirty="0"/>
              <a:t>   </a:t>
            </a:r>
          </a:p>
          <a:p>
            <a:pPr marL="0" lvl="0" indent="0">
              <a:buNone/>
            </a:pPr>
            <a:r>
              <a:rPr lang="uk-UA" sz="2000" b="1" dirty="0"/>
              <a:t>або</a:t>
            </a:r>
          </a:p>
          <a:p>
            <a:pPr marL="0" lvl="0" indent="0">
              <a:buNone/>
            </a:pPr>
            <a:endParaRPr lang="uk-UA" sz="2800" dirty="0"/>
          </a:p>
          <a:p>
            <a:pPr marL="0" lvl="0" indent="0">
              <a:buNone/>
            </a:pPr>
            <a:endParaRPr lang="ru-RU" dirty="0"/>
          </a:p>
          <a:p>
            <a:endParaRPr lang="ru-RU" dirty="0"/>
          </a:p>
        </p:txBody>
      </p:sp>
      <p:grpSp>
        <p:nvGrpSpPr>
          <p:cNvPr id="4" name="Group 7"/>
          <p:cNvGrpSpPr/>
          <p:nvPr/>
        </p:nvGrpSpPr>
        <p:grpSpPr>
          <a:xfrm>
            <a:off x="114689" y="1191850"/>
            <a:ext cx="8604448" cy="798306"/>
            <a:chOff x="3925455" y="1191490"/>
            <a:chExt cx="6400799" cy="1123782"/>
          </a:xfrm>
        </p:grpSpPr>
        <p:sp>
          <p:nvSpPr>
            <p:cNvPr id="5" name="Rectangle 4"/>
            <p:cNvSpPr/>
            <p:nvPr/>
          </p:nvSpPr>
          <p:spPr>
            <a:xfrm>
              <a:off x="3925455" y="1191490"/>
              <a:ext cx="6400799" cy="112378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uk-UA" sz="1350" dirty="0"/>
                <a:t>ДЕ</a:t>
              </a:r>
              <a:endParaRPr lang="en-US" sz="1350" dirty="0"/>
            </a:p>
          </p:txBody>
        </p:sp>
        <p:grpSp>
          <p:nvGrpSpPr>
            <p:cNvPr id="6" name="Group 6"/>
            <p:cNvGrpSpPr/>
            <p:nvPr/>
          </p:nvGrpSpPr>
          <p:grpSpPr>
            <a:xfrm>
              <a:off x="3925455" y="1191490"/>
              <a:ext cx="860722" cy="1123782"/>
              <a:chOff x="3925455" y="1191490"/>
              <a:chExt cx="860722" cy="1123782"/>
            </a:xfrm>
          </p:grpSpPr>
          <p:sp>
            <p:nvSpPr>
              <p:cNvPr id="7" name="Rectangle 3"/>
              <p:cNvSpPr/>
              <p:nvPr/>
            </p:nvSpPr>
            <p:spPr>
              <a:xfrm>
                <a:off x="3925455" y="1191490"/>
                <a:ext cx="608204" cy="11237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a:effectLst>
                      <a:outerShdw blurRad="38100" dist="38100" dir="2700000" algn="tl">
                        <a:srgbClr val="000000">
                          <a:alpha val="43137"/>
                        </a:srgbClr>
                      </a:outerShdw>
                    </a:effectLst>
                  </a:rPr>
                  <a:t>01</a:t>
                </a:r>
              </a:p>
            </p:txBody>
          </p:sp>
          <p:sp>
            <p:nvSpPr>
              <p:cNvPr id="8" name="Isosceles Triangle 5"/>
              <p:cNvSpPr/>
              <p:nvPr/>
            </p:nvSpPr>
            <p:spPr>
              <a:xfrm rot="5400000">
                <a:off x="4485200" y="1522962"/>
                <a:ext cx="323272" cy="2786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sp>
        <p:nvSpPr>
          <p:cNvPr id="9" name="Прямоугольник 8"/>
          <p:cNvSpPr/>
          <p:nvPr/>
        </p:nvSpPr>
        <p:spPr>
          <a:xfrm>
            <a:off x="1151682" y="1411741"/>
            <a:ext cx="7486226" cy="584775"/>
          </a:xfrm>
          <a:prstGeom prst="rect">
            <a:avLst/>
          </a:prstGeom>
        </p:spPr>
        <p:txBody>
          <a:bodyPr wrap="square">
            <a:spAutoFit/>
          </a:bodyPr>
          <a:lstStyle/>
          <a:p>
            <a:pPr lvl="0" algn="ctr"/>
            <a:r>
              <a:rPr lang="ru-RU" sz="1600" b="1" dirty="0"/>
              <a:t>ЗАКЛАД  ДОШКІЛЬНОЇ ОСВІТИ №5  «СОНЕЧКО» </a:t>
            </a:r>
          </a:p>
          <a:p>
            <a:pPr lvl="0" algn="ctr"/>
            <a:r>
              <a:rPr lang="uk-UA" sz="1600" b="1" dirty="0"/>
              <a:t>(ЗДО№5 «СОНЕЧКО»)</a:t>
            </a:r>
            <a:endParaRPr lang="ru-RU" sz="1600" b="1" dirty="0"/>
          </a:p>
        </p:txBody>
      </p:sp>
      <p:grpSp>
        <p:nvGrpSpPr>
          <p:cNvPr id="10" name="Group 7"/>
          <p:cNvGrpSpPr/>
          <p:nvPr/>
        </p:nvGrpSpPr>
        <p:grpSpPr>
          <a:xfrm>
            <a:off x="114689" y="2072858"/>
            <a:ext cx="8604448" cy="895041"/>
            <a:chOff x="3925455" y="1191490"/>
            <a:chExt cx="6400799" cy="1123782"/>
          </a:xfrm>
        </p:grpSpPr>
        <p:sp>
          <p:nvSpPr>
            <p:cNvPr id="11" name="Rectangle 4"/>
            <p:cNvSpPr/>
            <p:nvPr/>
          </p:nvSpPr>
          <p:spPr>
            <a:xfrm>
              <a:off x="3925455" y="1191490"/>
              <a:ext cx="6400799" cy="112378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uk-UA" sz="1350" dirty="0"/>
                <a:t>ДЕ</a:t>
              </a:r>
              <a:endParaRPr lang="en-US" sz="1350" dirty="0"/>
            </a:p>
          </p:txBody>
        </p:sp>
        <p:grpSp>
          <p:nvGrpSpPr>
            <p:cNvPr id="12" name="Group 6"/>
            <p:cNvGrpSpPr/>
            <p:nvPr/>
          </p:nvGrpSpPr>
          <p:grpSpPr>
            <a:xfrm>
              <a:off x="3925455" y="1191490"/>
              <a:ext cx="860722" cy="1123782"/>
              <a:chOff x="3925455" y="1191490"/>
              <a:chExt cx="860722" cy="1123782"/>
            </a:xfrm>
          </p:grpSpPr>
          <p:sp>
            <p:nvSpPr>
              <p:cNvPr id="13" name="Rectangle 3"/>
              <p:cNvSpPr/>
              <p:nvPr/>
            </p:nvSpPr>
            <p:spPr>
              <a:xfrm>
                <a:off x="3925455" y="1191490"/>
                <a:ext cx="608204" cy="1123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a:effectLst>
                      <a:outerShdw blurRad="38100" dist="38100" dir="2700000" algn="tl">
                        <a:srgbClr val="000000">
                          <a:alpha val="43137"/>
                        </a:srgbClr>
                      </a:outerShdw>
                    </a:effectLst>
                  </a:rPr>
                  <a:t>0</a:t>
                </a:r>
                <a:r>
                  <a:rPr lang="uk-UA" sz="2000" b="1" dirty="0">
                    <a:effectLst>
                      <a:outerShdw blurRad="38100" dist="38100" dir="2700000" algn="tl">
                        <a:srgbClr val="000000">
                          <a:alpha val="43137"/>
                        </a:srgbClr>
                      </a:outerShdw>
                    </a:effectLst>
                  </a:rPr>
                  <a:t>2</a:t>
                </a:r>
                <a:endParaRPr lang="en-US" sz="2000" b="1" dirty="0">
                  <a:effectLst>
                    <a:outerShdw blurRad="38100" dist="38100" dir="2700000" algn="tl">
                      <a:srgbClr val="000000">
                        <a:alpha val="43137"/>
                      </a:srgbClr>
                    </a:outerShdw>
                  </a:effectLst>
                </a:endParaRPr>
              </a:p>
            </p:txBody>
          </p:sp>
          <p:sp>
            <p:nvSpPr>
              <p:cNvPr id="14" name="Isosceles Triangle 5"/>
              <p:cNvSpPr/>
              <p:nvPr/>
            </p:nvSpPr>
            <p:spPr>
              <a:xfrm rot="5400000">
                <a:off x="4485200" y="1522962"/>
                <a:ext cx="323272" cy="27868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sp>
        <p:nvSpPr>
          <p:cNvPr id="15" name="Прямоугольник 14"/>
          <p:cNvSpPr/>
          <p:nvPr/>
        </p:nvSpPr>
        <p:spPr>
          <a:xfrm>
            <a:off x="906910" y="2102410"/>
            <a:ext cx="7931301" cy="584775"/>
          </a:xfrm>
          <a:prstGeom prst="rect">
            <a:avLst/>
          </a:prstGeom>
        </p:spPr>
        <p:txBody>
          <a:bodyPr wrap="square">
            <a:spAutoFit/>
          </a:bodyPr>
          <a:lstStyle/>
          <a:p>
            <a:pPr lvl="0" algn="ctr"/>
            <a:r>
              <a:rPr lang="ru-RU" sz="1600" b="1" dirty="0"/>
              <a:t>ЗАКЛАД  ДОШКІЛЬНОЇ ОСВІТИ №5  «СОНЕЧКО» </a:t>
            </a:r>
          </a:p>
          <a:p>
            <a:pPr lvl="0" algn="ctr"/>
            <a:r>
              <a:rPr lang="uk-UA" sz="1600" b="1" dirty="0"/>
              <a:t>ЗДО№5 «СОНЕЧКО»</a:t>
            </a:r>
            <a:endParaRPr lang="ru-RU" sz="1600" b="1" dirty="0"/>
          </a:p>
        </p:txBody>
      </p:sp>
      <p:grpSp>
        <p:nvGrpSpPr>
          <p:cNvPr id="16" name="Group 7"/>
          <p:cNvGrpSpPr/>
          <p:nvPr/>
        </p:nvGrpSpPr>
        <p:grpSpPr>
          <a:xfrm>
            <a:off x="114689" y="3955661"/>
            <a:ext cx="8604448" cy="955738"/>
            <a:chOff x="3925455" y="1191490"/>
            <a:chExt cx="6400799" cy="1123782"/>
          </a:xfrm>
        </p:grpSpPr>
        <p:sp>
          <p:nvSpPr>
            <p:cNvPr id="17" name="Rectangle 4"/>
            <p:cNvSpPr/>
            <p:nvPr/>
          </p:nvSpPr>
          <p:spPr>
            <a:xfrm>
              <a:off x="3925455" y="1191490"/>
              <a:ext cx="6400799" cy="112378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uk-UA" sz="1350" dirty="0"/>
                <a:t>ДЕ</a:t>
              </a:r>
              <a:endParaRPr lang="en-US" sz="1350" dirty="0"/>
            </a:p>
          </p:txBody>
        </p:sp>
        <p:grpSp>
          <p:nvGrpSpPr>
            <p:cNvPr id="18" name="Group 6"/>
            <p:cNvGrpSpPr/>
            <p:nvPr/>
          </p:nvGrpSpPr>
          <p:grpSpPr>
            <a:xfrm>
              <a:off x="3925455" y="1191490"/>
              <a:ext cx="860722" cy="1123782"/>
              <a:chOff x="3925455" y="1191490"/>
              <a:chExt cx="860722" cy="1123782"/>
            </a:xfrm>
          </p:grpSpPr>
          <p:sp>
            <p:nvSpPr>
              <p:cNvPr id="19" name="Rectangle 3"/>
              <p:cNvSpPr/>
              <p:nvPr/>
            </p:nvSpPr>
            <p:spPr>
              <a:xfrm>
                <a:off x="3925455" y="1191490"/>
                <a:ext cx="608204" cy="112378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a:effectLst>
                      <a:outerShdw blurRad="38100" dist="38100" dir="2700000" algn="tl">
                        <a:srgbClr val="000000">
                          <a:alpha val="43137"/>
                        </a:srgbClr>
                      </a:outerShdw>
                    </a:effectLst>
                  </a:rPr>
                  <a:t>0</a:t>
                </a:r>
                <a:r>
                  <a:rPr lang="uk-UA" sz="2000" b="1" dirty="0">
                    <a:effectLst>
                      <a:outerShdw blurRad="38100" dist="38100" dir="2700000" algn="tl">
                        <a:srgbClr val="000000">
                          <a:alpha val="43137"/>
                        </a:srgbClr>
                      </a:outerShdw>
                    </a:effectLst>
                  </a:rPr>
                  <a:t>3</a:t>
                </a:r>
                <a:endParaRPr lang="en-US" sz="2000" b="1" dirty="0">
                  <a:effectLst>
                    <a:outerShdw blurRad="38100" dist="38100" dir="2700000" algn="tl">
                      <a:srgbClr val="000000">
                        <a:alpha val="43137"/>
                      </a:srgbClr>
                    </a:outerShdw>
                  </a:effectLst>
                </a:endParaRPr>
              </a:p>
            </p:txBody>
          </p:sp>
          <p:sp>
            <p:nvSpPr>
              <p:cNvPr id="20" name="Isosceles Triangle 5"/>
              <p:cNvSpPr/>
              <p:nvPr/>
            </p:nvSpPr>
            <p:spPr>
              <a:xfrm rot="5400000">
                <a:off x="4485200" y="1522962"/>
                <a:ext cx="323272" cy="278683"/>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sp>
        <p:nvSpPr>
          <p:cNvPr id="21" name="Прямоугольник 20"/>
          <p:cNvSpPr/>
          <p:nvPr/>
        </p:nvSpPr>
        <p:spPr>
          <a:xfrm>
            <a:off x="-77370" y="2905523"/>
            <a:ext cx="8915581" cy="923330"/>
          </a:xfrm>
          <a:prstGeom prst="rect">
            <a:avLst/>
          </a:prstGeom>
        </p:spPr>
        <p:txBody>
          <a:bodyPr wrap="square">
            <a:spAutoFit/>
          </a:bodyPr>
          <a:lstStyle/>
          <a:p>
            <a:pPr lvl="0" algn="ctr"/>
            <a:r>
              <a:rPr lang="ru-RU" dirty="0" err="1"/>
              <a:t>Найменування</a:t>
            </a:r>
            <a:r>
              <a:rPr lang="ru-RU" dirty="0"/>
              <a:t>  </a:t>
            </a:r>
            <a:r>
              <a:rPr lang="ru-RU" dirty="0" err="1"/>
              <a:t>юридичної</a:t>
            </a:r>
            <a:r>
              <a:rPr lang="ru-RU" dirty="0"/>
              <a:t>  особи  </a:t>
            </a:r>
            <a:r>
              <a:rPr lang="ru-RU" dirty="0" err="1"/>
              <a:t>вищого</a:t>
            </a:r>
            <a:r>
              <a:rPr lang="ru-RU" dirty="0"/>
              <a:t> </a:t>
            </a:r>
            <a:r>
              <a:rPr lang="ru-RU" dirty="0" err="1"/>
              <a:t>рівня</a:t>
            </a:r>
            <a:r>
              <a:rPr lang="ru-RU" dirty="0"/>
              <a:t>   </a:t>
            </a:r>
            <a:r>
              <a:rPr lang="ru-RU" dirty="0" err="1"/>
              <a:t>розміщується</a:t>
            </a:r>
            <a:r>
              <a:rPr lang="ru-RU" dirty="0"/>
              <a:t> </a:t>
            </a:r>
            <a:r>
              <a:rPr lang="ru-RU" dirty="0" err="1"/>
              <a:t>вище</a:t>
            </a:r>
            <a:r>
              <a:rPr lang="ru-RU" dirty="0"/>
              <a:t>  </a:t>
            </a:r>
            <a:r>
              <a:rPr lang="ru-RU" dirty="0" err="1"/>
              <a:t>найменування</a:t>
            </a:r>
            <a:r>
              <a:rPr lang="ru-RU" dirty="0"/>
              <a:t> </a:t>
            </a:r>
            <a:r>
              <a:rPr lang="ru-RU" dirty="0" err="1"/>
              <a:t>юридичної</a:t>
            </a:r>
            <a:r>
              <a:rPr lang="ru-RU" dirty="0"/>
              <a:t> особи – автора  документа </a:t>
            </a:r>
          </a:p>
          <a:p>
            <a:pPr lvl="0" algn="ctr"/>
            <a:r>
              <a:rPr lang="uk-UA" dirty="0"/>
              <a:t>НА ПОЗДОВЖНЬОМУ та КУТОВОМУ   БЛАНКУ</a:t>
            </a:r>
            <a:endParaRPr lang="ru-RU" dirty="0"/>
          </a:p>
        </p:txBody>
      </p:sp>
      <p:sp>
        <p:nvSpPr>
          <p:cNvPr id="22" name="Заголовок 21"/>
          <p:cNvSpPr>
            <a:spLocks noGrp="1"/>
          </p:cNvSpPr>
          <p:nvPr>
            <p:ph type="title"/>
          </p:nvPr>
        </p:nvSpPr>
        <p:spPr>
          <a:xfrm>
            <a:off x="0" y="188640"/>
            <a:ext cx="9144000" cy="564682"/>
          </a:xfrm>
        </p:spPr>
        <p:txBody>
          <a:bodyPr>
            <a:normAutofit/>
          </a:bodyPr>
          <a:lstStyle/>
          <a:p>
            <a:pPr algn="ctr"/>
            <a:r>
              <a:rPr lang="uk-UA" sz="3000" b="1" dirty="0">
                <a:solidFill>
                  <a:srgbClr val="C00000"/>
                </a:solidFill>
              </a:rPr>
              <a:t>ДВА  </a:t>
            </a:r>
            <a:r>
              <a:rPr lang="uk-UA" sz="3000" b="1" dirty="0" smtClean="0">
                <a:solidFill>
                  <a:srgbClr val="C00000"/>
                </a:solidFill>
              </a:rPr>
              <a:t>ВАРІАНТИ СКОРОЧЕННЯ НАЙМЕНУВАННЯ</a:t>
            </a:r>
            <a:endParaRPr lang="ru-RU" sz="3000" b="1" dirty="0">
              <a:solidFill>
                <a:srgbClr val="C00000"/>
              </a:solidFill>
            </a:endParaRPr>
          </a:p>
        </p:txBody>
      </p:sp>
      <p:sp>
        <p:nvSpPr>
          <p:cNvPr id="23" name="Прямоугольник 22"/>
          <p:cNvSpPr/>
          <p:nvPr/>
        </p:nvSpPr>
        <p:spPr>
          <a:xfrm>
            <a:off x="842842" y="3955661"/>
            <a:ext cx="7995369" cy="830997"/>
          </a:xfrm>
          <a:prstGeom prst="rect">
            <a:avLst/>
          </a:prstGeom>
        </p:spPr>
        <p:txBody>
          <a:bodyPr wrap="square">
            <a:spAutoFit/>
          </a:bodyPr>
          <a:lstStyle/>
          <a:p>
            <a:pPr lvl="0" algn="ctr"/>
            <a:r>
              <a:rPr lang="ru-RU" sz="1600" dirty="0"/>
              <a:t>УПРАВЛІННЯ  ОСВІТИ ВИКОНАВЧОГО КОМІТЕТУ КОВЕЛЬСЬКОЇ МІСЬКОЇ  РАДИ</a:t>
            </a:r>
          </a:p>
          <a:p>
            <a:pPr lvl="0" algn="ctr"/>
            <a:r>
              <a:rPr lang="ru-RU" sz="1600" b="1" dirty="0"/>
              <a:t>ЗАКЛАД  ДОШКІЛЬНОЇ </a:t>
            </a:r>
            <a:r>
              <a:rPr lang="ru-RU" sz="1600" b="1" dirty="0" smtClean="0"/>
              <a:t> ОСВІТИ  №</a:t>
            </a:r>
            <a:r>
              <a:rPr lang="ru-RU" sz="1600" b="1" dirty="0"/>
              <a:t>5  «СОНЕЧКО» </a:t>
            </a:r>
          </a:p>
          <a:p>
            <a:pPr lvl="0" algn="ctr"/>
            <a:r>
              <a:rPr lang="uk-UA" sz="1600" b="1" dirty="0" smtClean="0"/>
              <a:t>(ЗДО</a:t>
            </a:r>
            <a:r>
              <a:rPr lang="uk-UA" sz="1600" b="1" dirty="0"/>
              <a:t>№5 «СОНЕЧКО</a:t>
            </a:r>
            <a:r>
              <a:rPr lang="uk-UA" sz="1600" b="1" dirty="0" smtClean="0"/>
              <a:t>»)</a:t>
            </a:r>
            <a:endParaRPr lang="ru-RU" sz="1600" b="1" dirty="0"/>
          </a:p>
        </p:txBody>
      </p:sp>
      <p:grpSp>
        <p:nvGrpSpPr>
          <p:cNvPr id="24" name="Group 7"/>
          <p:cNvGrpSpPr/>
          <p:nvPr/>
        </p:nvGrpSpPr>
        <p:grpSpPr>
          <a:xfrm>
            <a:off x="114689" y="4930330"/>
            <a:ext cx="8604448" cy="1971174"/>
            <a:chOff x="3925455" y="1191490"/>
            <a:chExt cx="6400799" cy="1123782"/>
          </a:xfrm>
        </p:grpSpPr>
        <p:sp>
          <p:nvSpPr>
            <p:cNvPr id="25" name="Rectangle 4"/>
            <p:cNvSpPr/>
            <p:nvPr/>
          </p:nvSpPr>
          <p:spPr>
            <a:xfrm>
              <a:off x="3925455" y="1191490"/>
              <a:ext cx="6400799" cy="112378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uk-UA" sz="1350" dirty="0"/>
                <a:t>ДЕ</a:t>
              </a:r>
              <a:endParaRPr lang="en-US" sz="1350" dirty="0"/>
            </a:p>
          </p:txBody>
        </p:sp>
        <p:grpSp>
          <p:nvGrpSpPr>
            <p:cNvPr id="26" name="Group 6"/>
            <p:cNvGrpSpPr/>
            <p:nvPr/>
          </p:nvGrpSpPr>
          <p:grpSpPr>
            <a:xfrm>
              <a:off x="3925455" y="1191490"/>
              <a:ext cx="860722" cy="1123782"/>
              <a:chOff x="3925455" y="1191490"/>
              <a:chExt cx="860722" cy="1123782"/>
            </a:xfrm>
          </p:grpSpPr>
          <p:sp>
            <p:nvSpPr>
              <p:cNvPr id="27" name="Rectangle 3"/>
              <p:cNvSpPr/>
              <p:nvPr/>
            </p:nvSpPr>
            <p:spPr>
              <a:xfrm>
                <a:off x="3925455" y="1191490"/>
                <a:ext cx="608204" cy="112378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a:effectLst>
                      <a:outerShdw blurRad="38100" dist="38100" dir="2700000" algn="tl">
                        <a:srgbClr val="000000">
                          <a:alpha val="43137"/>
                        </a:srgbClr>
                      </a:outerShdw>
                    </a:effectLst>
                  </a:rPr>
                  <a:t>0</a:t>
                </a:r>
                <a:r>
                  <a:rPr lang="uk-UA" sz="2000" b="1" dirty="0">
                    <a:effectLst>
                      <a:outerShdw blurRad="38100" dist="38100" dir="2700000" algn="tl">
                        <a:srgbClr val="000000">
                          <a:alpha val="43137"/>
                        </a:srgbClr>
                      </a:outerShdw>
                    </a:effectLst>
                  </a:rPr>
                  <a:t>4</a:t>
                </a:r>
                <a:endParaRPr lang="en-US" sz="2000" b="1" dirty="0">
                  <a:effectLst>
                    <a:outerShdw blurRad="38100" dist="38100" dir="2700000" algn="tl">
                      <a:srgbClr val="000000">
                        <a:alpha val="43137"/>
                      </a:srgbClr>
                    </a:outerShdw>
                  </a:effectLst>
                </a:endParaRPr>
              </a:p>
            </p:txBody>
          </p:sp>
          <p:sp>
            <p:nvSpPr>
              <p:cNvPr id="28" name="Isosceles Triangle 5"/>
              <p:cNvSpPr/>
              <p:nvPr/>
            </p:nvSpPr>
            <p:spPr>
              <a:xfrm rot="5400000">
                <a:off x="4485200" y="1522962"/>
                <a:ext cx="323272" cy="278683"/>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sp>
        <p:nvSpPr>
          <p:cNvPr id="29" name="Прямоугольник 28"/>
          <p:cNvSpPr/>
          <p:nvPr/>
        </p:nvSpPr>
        <p:spPr>
          <a:xfrm>
            <a:off x="1271738" y="5001105"/>
            <a:ext cx="6867658" cy="1831271"/>
          </a:xfrm>
          <a:prstGeom prst="rect">
            <a:avLst/>
          </a:prstGeom>
        </p:spPr>
        <p:txBody>
          <a:bodyPr wrap="square">
            <a:spAutoFit/>
          </a:bodyPr>
          <a:lstStyle/>
          <a:p>
            <a:pPr lvl="0"/>
            <a:r>
              <a:rPr lang="ru-RU" sz="1500" dirty="0"/>
              <a:t>УПРАВЛІННЯ  ОСВІТИ </a:t>
            </a:r>
          </a:p>
          <a:p>
            <a:pPr lvl="0"/>
            <a:r>
              <a:rPr lang="ru-RU" sz="1500" dirty="0"/>
              <a:t>ВИКОНАВЧОГО КОМІТЕТУ </a:t>
            </a:r>
          </a:p>
          <a:p>
            <a:pPr lvl="0"/>
            <a:r>
              <a:rPr lang="ru-RU" sz="1500" dirty="0"/>
              <a:t>КОВЕЛЬСЬКОЇ МІСЬКОЇ  РАДИ</a:t>
            </a:r>
          </a:p>
          <a:p>
            <a:pPr lvl="0"/>
            <a:endParaRPr lang="ru-RU" sz="800" dirty="0"/>
          </a:p>
          <a:p>
            <a:pPr lvl="0"/>
            <a:r>
              <a:rPr lang="ru-RU" sz="1500" b="1" dirty="0"/>
              <a:t>ЗАКЛАД  ДОШКІЛЬНОЇ </a:t>
            </a:r>
          </a:p>
          <a:p>
            <a:pPr lvl="0"/>
            <a:r>
              <a:rPr lang="ru-RU" sz="1500" b="1" dirty="0"/>
              <a:t>ОСВІТИ №5  «СОНЕЧКО»</a:t>
            </a:r>
          </a:p>
          <a:p>
            <a:pPr lvl="0"/>
            <a:r>
              <a:rPr lang="ru-RU" sz="1500" b="1" dirty="0"/>
              <a:t> </a:t>
            </a:r>
            <a:endParaRPr lang="ru-RU" sz="600" b="1" dirty="0"/>
          </a:p>
          <a:p>
            <a:pPr lvl="0"/>
            <a:r>
              <a:rPr lang="uk-UA" sz="1500" b="1" dirty="0"/>
              <a:t>(</a:t>
            </a:r>
            <a:r>
              <a:rPr lang="uk-UA" sz="1500" b="1" dirty="0" smtClean="0"/>
              <a:t>ЗДО №</a:t>
            </a:r>
            <a:r>
              <a:rPr lang="uk-UA" sz="1500" b="1" dirty="0"/>
              <a:t>5 «СОНЕЧКО»)</a:t>
            </a:r>
            <a:endParaRPr lang="ru-RU" sz="1500" b="1" dirty="0"/>
          </a:p>
        </p:txBody>
      </p:sp>
    </p:spTree>
    <p:extLst>
      <p:ext uri="{BB962C8B-B14F-4D97-AF65-F5344CB8AC3E}">
        <p14:creationId xmlns="" xmlns:p14="http://schemas.microsoft.com/office/powerpoint/2010/main" val="1931000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58" y="116632"/>
            <a:ext cx="8844898" cy="2016225"/>
          </a:xfrm>
        </p:spPr>
        <p:txBody>
          <a:bodyPr>
            <a:normAutofit fontScale="90000"/>
          </a:bodyPr>
          <a:lstStyle/>
          <a:p>
            <a:pPr algn="ctr"/>
            <a:r>
              <a:rPr lang="uk-UA" sz="3600" b="1" dirty="0">
                <a:solidFill>
                  <a:srgbClr val="C00000"/>
                </a:solidFill>
              </a:rPr>
              <a:t>09. </a:t>
            </a:r>
            <a:r>
              <a:rPr lang="uk-UA" sz="3600" b="1" dirty="0" smtClean="0">
                <a:solidFill>
                  <a:srgbClr val="C00000"/>
                </a:solidFill>
              </a:rPr>
              <a:t>«НАЗВА  </a:t>
            </a:r>
            <a:r>
              <a:rPr lang="uk-UA" sz="3600" b="1" dirty="0">
                <a:solidFill>
                  <a:srgbClr val="C00000"/>
                </a:solidFill>
              </a:rPr>
              <a:t>ВИДУ  </a:t>
            </a:r>
            <a:r>
              <a:rPr lang="uk-UA" sz="3600" b="1" dirty="0" smtClean="0">
                <a:solidFill>
                  <a:srgbClr val="C00000"/>
                </a:solidFill>
              </a:rPr>
              <a:t>ДОКУМЕНТУ»</a:t>
            </a:r>
            <a:r>
              <a:rPr lang="ru-RU" sz="2800" dirty="0">
                <a:solidFill>
                  <a:srgbClr val="C00000"/>
                </a:solidFill>
              </a:rPr>
              <a:t/>
            </a:r>
            <a:br>
              <a:rPr lang="ru-RU" sz="2800" dirty="0">
                <a:solidFill>
                  <a:srgbClr val="C00000"/>
                </a:solidFill>
              </a:rPr>
            </a:br>
            <a:r>
              <a:rPr lang="ru-RU" dirty="0"/>
              <a:t/>
            </a:r>
            <a:br>
              <a:rPr lang="ru-RU" dirty="0"/>
            </a:br>
            <a:endParaRPr lang="ru-RU" b="1" dirty="0">
              <a:solidFill>
                <a:schemeClr val="accent2">
                  <a:lumMod val="50000"/>
                </a:schemeClr>
              </a:solidFill>
              <a:latin typeface="+mn-lt"/>
            </a:endParaRPr>
          </a:p>
        </p:txBody>
      </p:sp>
      <p:sp>
        <p:nvSpPr>
          <p:cNvPr id="5" name="Объект 4"/>
          <p:cNvSpPr>
            <a:spLocks noGrp="1"/>
          </p:cNvSpPr>
          <p:nvPr>
            <p:ph idx="1"/>
          </p:nvPr>
        </p:nvSpPr>
        <p:spPr>
          <a:xfrm>
            <a:off x="0" y="836712"/>
            <a:ext cx="9540552" cy="5832648"/>
          </a:xfrm>
        </p:spPr>
        <p:txBody>
          <a:bodyPr>
            <a:normAutofit fontScale="92500" lnSpcReduction="10000"/>
          </a:bodyPr>
          <a:lstStyle/>
          <a:p>
            <a:r>
              <a:rPr lang="ru-RU" dirty="0" err="1" smtClean="0"/>
              <a:t>обов’язковий</a:t>
            </a:r>
            <a:r>
              <a:rPr lang="ru-RU" dirty="0"/>
              <a:t>, але є  </a:t>
            </a:r>
            <a:r>
              <a:rPr lang="ru-RU" dirty="0" err="1"/>
              <a:t>виняток</a:t>
            </a:r>
            <a:r>
              <a:rPr lang="ru-RU" dirty="0"/>
              <a:t> – не </a:t>
            </a:r>
            <a:r>
              <a:rPr lang="ru-RU" dirty="0" err="1"/>
              <a:t>вказується</a:t>
            </a:r>
            <a:r>
              <a:rPr lang="ru-RU" dirty="0"/>
              <a:t> </a:t>
            </a:r>
            <a:r>
              <a:rPr lang="ru-RU" dirty="0" smtClean="0"/>
              <a:t> в  </a:t>
            </a:r>
            <a:r>
              <a:rPr lang="ru-RU" dirty="0"/>
              <a:t>листах;</a:t>
            </a:r>
          </a:p>
          <a:p>
            <a:r>
              <a:rPr lang="ru-RU" dirty="0"/>
              <a:t> </a:t>
            </a:r>
            <a:r>
              <a:rPr lang="uk-UA" dirty="0"/>
              <a:t>друкують </a:t>
            </a:r>
            <a:r>
              <a:rPr lang="ru-RU" dirty="0"/>
              <a:t>ВЕЛИКИМИ </a:t>
            </a:r>
            <a:r>
              <a:rPr lang="ru-RU" dirty="0" err="1"/>
              <a:t>літерами</a:t>
            </a:r>
            <a:r>
              <a:rPr lang="ru-RU" dirty="0"/>
              <a:t> -  НАКАЗ,  РІШЕННЯ,  ПРОТОКОЛ,   АКТ,   ДОВІДКА, ДОПОВІДНА  ЗАПИСКА;</a:t>
            </a:r>
          </a:p>
          <a:p>
            <a:r>
              <a:rPr lang="ru-RU" dirty="0" err="1"/>
              <a:t>можна</a:t>
            </a:r>
            <a:r>
              <a:rPr lang="ru-RU" dirty="0"/>
              <a:t> </a:t>
            </a:r>
            <a:r>
              <a:rPr lang="ru-RU" dirty="0" err="1"/>
              <a:t>друкувати</a:t>
            </a:r>
            <a:r>
              <a:rPr lang="ru-RU" dirty="0"/>
              <a:t>   </a:t>
            </a:r>
            <a:r>
              <a:rPr lang="ru-RU" b="1" dirty="0" err="1"/>
              <a:t>напівжирним</a:t>
            </a:r>
            <a:r>
              <a:rPr lang="ru-RU" b="1" dirty="0"/>
              <a:t>  прямим  шрифтом;</a:t>
            </a:r>
          </a:p>
          <a:p>
            <a:r>
              <a:rPr lang="uk-UA" dirty="0"/>
              <a:t>м</a:t>
            </a:r>
            <a:r>
              <a:rPr lang="uk-UA" dirty="0" smtClean="0"/>
              <a:t>ожна </a:t>
            </a:r>
            <a:r>
              <a:rPr lang="uk-UA" dirty="0"/>
              <a:t>використовувати  р о з р і д ж е н и й    ш р и ф т   14  - 16 друкарських  </a:t>
            </a:r>
            <a:r>
              <a:rPr lang="uk-UA" dirty="0" smtClean="0"/>
              <a:t>пунктів.</a:t>
            </a:r>
            <a:endParaRPr lang="ru-RU" dirty="0"/>
          </a:p>
          <a:p>
            <a:pPr marL="0" indent="0" algn="ctr">
              <a:buNone/>
            </a:pPr>
            <a:r>
              <a:rPr lang="ru-RU" dirty="0"/>
              <a:t> </a:t>
            </a:r>
            <a:r>
              <a:rPr lang="ru-RU" sz="3300" dirty="0" err="1"/>
              <a:t>Реквізит</a:t>
            </a:r>
            <a:r>
              <a:rPr lang="ru-RU" sz="3300" dirty="0"/>
              <a:t> </a:t>
            </a:r>
            <a:r>
              <a:rPr lang="ru-RU" sz="3300" dirty="0" err="1"/>
              <a:t>слід</a:t>
            </a:r>
            <a:r>
              <a:rPr lang="ru-RU" sz="3300" dirty="0"/>
              <a:t> </a:t>
            </a:r>
            <a:r>
              <a:rPr lang="ru-RU" sz="3300" dirty="0" err="1"/>
              <a:t>розташовувати</a:t>
            </a:r>
            <a:r>
              <a:rPr lang="ru-RU" sz="3300" dirty="0"/>
              <a:t>:</a:t>
            </a:r>
          </a:p>
          <a:p>
            <a:pPr lvl="0"/>
            <a:r>
              <a:rPr lang="ru-RU" dirty="0"/>
              <a:t>на </a:t>
            </a:r>
            <a:r>
              <a:rPr lang="ru-RU" dirty="0" err="1"/>
              <a:t>поздовжніх</a:t>
            </a:r>
            <a:r>
              <a:rPr lang="ru-RU" dirty="0"/>
              <a:t> бланках — </a:t>
            </a:r>
            <a:r>
              <a:rPr lang="ru-RU" dirty="0" err="1" smtClean="0"/>
              <a:t>посередині</a:t>
            </a:r>
            <a:r>
              <a:rPr lang="ru-RU" dirty="0"/>
              <a:t>;</a:t>
            </a:r>
          </a:p>
          <a:p>
            <a:pPr lvl="0"/>
            <a:r>
              <a:rPr lang="ru-RU" dirty="0"/>
              <a:t>на </a:t>
            </a:r>
            <a:r>
              <a:rPr lang="ru-RU" dirty="0" err="1"/>
              <a:t>кутових</a:t>
            </a:r>
            <a:r>
              <a:rPr lang="ru-RU" dirty="0"/>
              <a:t> – </a:t>
            </a:r>
            <a:r>
              <a:rPr lang="ru-RU" dirty="0" smtClean="0"/>
              <a:t>у </a:t>
            </a:r>
            <a:r>
              <a:rPr lang="ru-RU" dirty="0" err="1" smtClean="0"/>
              <a:t>лівому</a:t>
            </a:r>
            <a:r>
              <a:rPr lang="ru-RU" dirty="0" smtClean="0"/>
              <a:t> </a:t>
            </a:r>
            <a:r>
              <a:rPr lang="ru-RU" dirty="0" err="1" smtClean="0"/>
              <a:t>верхньому</a:t>
            </a:r>
            <a:r>
              <a:rPr lang="ru-RU" dirty="0" smtClean="0"/>
              <a:t> </a:t>
            </a:r>
            <a:r>
              <a:rPr lang="ru-RU" dirty="0" err="1" smtClean="0"/>
              <a:t>куті</a:t>
            </a:r>
            <a:r>
              <a:rPr lang="ru-RU" dirty="0" smtClean="0"/>
              <a:t>  </a:t>
            </a:r>
            <a:r>
              <a:rPr lang="ru-RU" dirty="0" err="1" smtClean="0"/>
              <a:t>під</a:t>
            </a:r>
            <a:r>
              <a:rPr lang="ru-RU" dirty="0" smtClean="0"/>
              <a:t> </a:t>
            </a:r>
            <a:r>
              <a:rPr lang="ru-RU" dirty="0" err="1"/>
              <a:t>реквізитом</a:t>
            </a:r>
            <a:r>
              <a:rPr lang="ru-RU" dirty="0"/>
              <a:t> «</a:t>
            </a:r>
            <a:r>
              <a:rPr lang="ru-RU" dirty="0" err="1"/>
              <a:t>Найменування</a:t>
            </a:r>
            <a:r>
              <a:rPr lang="ru-RU" dirty="0"/>
              <a:t> </a:t>
            </a:r>
            <a:r>
              <a:rPr lang="ru-RU" dirty="0" smtClean="0"/>
              <a:t> </a:t>
            </a:r>
            <a:r>
              <a:rPr lang="ru-RU" dirty="0" err="1" smtClean="0"/>
              <a:t>юридичної</a:t>
            </a:r>
            <a:r>
              <a:rPr lang="ru-RU" dirty="0" smtClean="0"/>
              <a:t> </a:t>
            </a:r>
            <a:r>
              <a:rPr lang="ru-RU" dirty="0"/>
              <a:t>особи» </a:t>
            </a:r>
            <a:r>
              <a:rPr lang="ru-RU" dirty="0" err="1"/>
              <a:t>або</a:t>
            </a:r>
            <a:r>
              <a:rPr lang="ru-RU" dirty="0"/>
              <a:t> «</a:t>
            </a:r>
            <a:r>
              <a:rPr lang="ru-RU" dirty="0" err="1"/>
              <a:t>Найменування</a:t>
            </a:r>
            <a:r>
              <a:rPr lang="ru-RU" dirty="0"/>
              <a:t> структурного </a:t>
            </a:r>
            <a:r>
              <a:rPr lang="ru-RU" dirty="0" err="1"/>
              <a:t>підрозділу</a:t>
            </a:r>
            <a:r>
              <a:rPr lang="ru-RU" dirty="0"/>
              <a:t> </a:t>
            </a:r>
            <a:r>
              <a:rPr lang="ru-RU" dirty="0" smtClean="0"/>
              <a:t> </a:t>
            </a:r>
            <a:r>
              <a:rPr lang="ru-RU" dirty="0" err="1" smtClean="0"/>
              <a:t>юридичної</a:t>
            </a:r>
            <a:r>
              <a:rPr lang="ru-RU" dirty="0" smtClean="0"/>
              <a:t>  </a:t>
            </a:r>
            <a:r>
              <a:rPr lang="ru-RU" dirty="0"/>
              <a:t>особи».</a:t>
            </a:r>
          </a:p>
          <a:p>
            <a:pPr marL="0" lvl="0" indent="0">
              <a:buNone/>
            </a:pPr>
            <a:endParaRPr lang="ru-RU" sz="900" dirty="0"/>
          </a:p>
          <a:p>
            <a:r>
              <a:rPr lang="ru-RU" dirty="0"/>
              <a:t>Стандартом </a:t>
            </a:r>
            <a:r>
              <a:rPr lang="ru-RU" dirty="0" err="1"/>
              <a:t>визначено</a:t>
            </a:r>
            <a:r>
              <a:rPr lang="ru-RU" dirty="0"/>
              <a:t>, </a:t>
            </a:r>
            <a:r>
              <a:rPr lang="ru-RU" dirty="0" err="1"/>
              <a:t>що</a:t>
            </a:r>
            <a:r>
              <a:rPr lang="ru-RU" dirty="0"/>
              <a:t> </a:t>
            </a:r>
            <a:r>
              <a:rPr lang="ru-RU" dirty="0" err="1"/>
              <a:t>назва</a:t>
            </a:r>
            <a:r>
              <a:rPr lang="ru-RU" dirty="0"/>
              <a:t> виду документу</a:t>
            </a:r>
            <a:r>
              <a:rPr lang="ru-RU" dirty="0" smtClean="0"/>
              <a:t>,  </a:t>
            </a:r>
            <a:r>
              <a:rPr lang="ru-RU" dirty="0" err="1"/>
              <a:t>складеного</a:t>
            </a:r>
            <a:r>
              <a:rPr lang="ru-RU" dirty="0"/>
              <a:t> </a:t>
            </a:r>
            <a:r>
              <a:rPr lang="ru-RU" dirty="0" err="1"/>
              <a:t>підприємством</a:t>
            </a:r>
            <a:r>
              <a:rPr lang="ru-RU" dirty="0"/>
              <a:t>, повинна </a:t>
            </a:r>
            <a:r>
              <a:rPr lang="ru-RU" dirty="0" err="1"/>
              <a:t>відповідати</a:t>
            </a:r>
            <a:r>
              <a:rPr lang="ru-RU" dirty="0"/>
              <a:t> </a:t>
            </a:r>
            <a:r>
              <a:rPr lang="ru-RU" dirty="0" err="1"/>
              <a:t>назві</a:t>
            </a:r>
            <a:r>
              <a:rPr lang="ru-RU" dirty="0"/>
              <a:t>, </a:t>
            </a:r>
            <a:r>
              <a:rPr lang="ru-RU" dirty="0" err="1"/>
              <a:t>що</a:t>
            </a:r>
            <a:r>
              <a:rPr lang="ru-RU" dirty="0"/>
              <a:t> прописана у списку </a:t>
            </a:r>
            <a:r>
              <a:rPr lang="ru-RU" dirty="0" err="1"/>
              <a:t>уніфікованих</a:t>
            </a:r>
            <a:r>
              <a:rPr lang="ru-RU" dirty="0"/>
              <a:t> форм </a:t>
            </a:r>
            <a:r>
              <a:rPr lang="ru-RU" dirty="0" err="1"/>
              <a:t>документів</a:t>
            </a:r>
            <a:r>
              <a:rPr lang="ru-RU" dirty="0"/>
              <a:t>, </a:t>
            </a:r>
            <a:r>
              <a:rPr lang="ru-RU" dirty="0" err="1"/>
              <a:t>запроваджених</a:t>
            </a:r>
            <a:r>
              <a:rPr lang="ru-RU" dirty="0"/>
              <a:t> на </a:t>
            </a:r>
            <a:r>
              <a:rPr lang="ru-RU" dirty="0" err="1"/>
              <a:t>підприємстві</a:t>
            </a:r>
            <a:r>
              <a:rPr lang="ru-RU" dirty="0"/>
              <a:t>.</a:t>
            </a:r>
          </a:p>
          <a:p>
            <a:pPr marL="0" lvl="0" indent="0">
              <a:buNone/>
            </a:pPr>
            <a:endParaRPr lang="ru-RU" dirty="0"/>
          </a:p>
          <a:p>
            <a:pPr lvl="0">
              <a:buFont typeface="Arial" panose="020B0604020202020204" pitchFamily="34" charset="0"/>
              <a:buChar char="•"/>
            </a:pPr>
            <a:endParaRPr lang="ru-RU" dirty="0"/>
          </a:p>
          <a:p>
            <a:endParaRPr lang="ru-RU" dirty="0"/>
          </a:p>
        </p:txBody>
      </p:sp>
    </p:spTree>
    <p:extLst>
      <p:ext uri="{BB962C8B-B14F-4D97-AF65-F5344CB8AC3E}">
        <p14:creationId xmlns="" xmlns:p14="http://schemas.microsoft.com/office/powerpoint/2010/main" val="1190539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229600" cy="1143000"/>
          </a:xfrm>
        </p:spPr>
        <p:txBody>
          <a:bodyPr>
            <a:noAutofit/>
          </a:bodyPr>
          <a:lstStyle/>
          <a:p>
            <a:pPr algn="ctr"/>
            <a:r>
              <a:rPr lang="ru-RU" sz="3600" dirty="0"/>
              <a:t>Як  </a:t>
            </a:r>
            <a:r>
              <a:rPr lang="ru-RU" sz="3600" dirty="0" err="1"/>
              <a:t>складати</a:t>
            </a:r>
            <a:r>
              <a:rPr lang="ru-RU" sz="3600" dirty="0"/>
              <a:t> </a:t>
            </a:r>
            <a:r>
              <a:rPr lang="ru-RU" sz="3600" dirty="0" err="1"/>
              <a:t>примірну</a:t>
            </a:r>
            <a:r>
              <a:rPr lang="ru-RU" sz="3600" dirty="0"/>
              <a:t> </a:t>
            </a:r>
            <a:r>
              <a:rPr lang="ru-RU" sz="3600" dirty="0" err="1"/>
              <a:t>інструкцію</a:t>
            </a:r>
            <a:r>
              <a:rPr lang="ru-RU" sz="3600" dirty="0"/>
              <a:t> з </a:t>
            </a:r>
            <a:r>
              <a:rPr lang="ru-RU" sz="3600" dirty="0" err="1"/>
              <a:t>діловодства</a:t>
            </a:r>
            <a:r>
              <a:rPr lang="ru-RU" sz="3600" dirty="0"/>
              <a:t>  </a:t>
            </a:r>
          </a:p>
        </p:txBody>
      </p:sp>
      <p:sp>
        <p:nvSpPr>
          <p:cNvPr id="3" name="Объект 2"/>
          <p:cNvSpPr>
            <a:spLocks noGrp="1"/>
          </p:cNvSpPr>
          <p:nvPr>
            <p:ph idx="1"/>
          </p:nvPr>
        </p:nvSpPr>
        <p:spPr>
          <a:xfrm>
            <a:off x="179512" y="1480193"/>
            <a:ext cx="8964488" cy="5609910"/>
          </a:xfrm>
        </p:spPr>
        <p:txBody>
          <a:bodyPr>
            <a:normAutofit fontScale="85000" lnSpcReduction="10000"/>
          </a:bodyPr>
          <a:lstStyle/>
          <a:p>
            <a:pPr>
              <a:spcBef>
                <a:spcPts val="0"/>
              </a:spcBef>
              <a:buFont typeface="Wingdings" panose="05000000000000000000" pitchFamily="2" charset="2"/>
              <a:buChar char="q"/>
            </a:pPr>
            <a:r>
              <a:rPr lang="ru-RU" b="1" dirty="0"/>
              <a:t> </a:t>
            </a:r>
            <a:r>
              <a:rPr lang="ru-RU" b="1" dirty="0" err="1"/>
              <a:t>Систематизація</a:t>
            </a:r>
            <a:r>
              <a:rPr lang="ru-RU" b="1" dirty="0"/>
              <a:t> </a:t>
            </a:r>
            <a:r>
              <a:rPr lang="ru-RU" b="1" dirty="0" err="1"/>
              <a:t>документів</a:t>
            </a:r>
            <a:r>
              <a:rPr lang="ru-RU" b="1" dirty="0"/>
              <a:t> та </a:t>
            </a:r>
            <a:r>
              <a:rPr lang="ru-RU" b="1" dirty="0" err="1"/>
              <a:t>їх</a:t>
            </a:r>
            <a:r>
              <a:rPr lang="ru-RU" b="1" dirty="0"/>
              <a:t> </a:t>
            </a:r>
            <a:r>
              <a:rPr lang="ru-RU" b="1" dirty="0" err="1"/>
              <a:t>зберігання</a:t>
            </a:r>
            <a:r>
              <a:rPr lang="ru-RU" b="1" dirty="0"/>
              <a:t>  </a:t>
            </a:r>
          </a:p>
          <a:p>
            <a:pPr marL="0" indent="0">
              <a:spcBef>
                <a:spcPts val="0"/>
              </a:spcBef>
              <a:buNone/>
            </a:pPr>
            <a:r>
              <a:rPr lang="ru-RU" dirty="0"/>
              <a:t>    </a:t>
            </a:r>
            <a:r>
              <a:rPr lang="ru-RU" dirty="0" err="1"/>
              <a:t>регламентована</a:t>
            </a:r>
            <a:r>
              <a:rPr lang="ru-RU" dirty="0"/>
              <a:t> </a:t>
            </a:r>
            <a:r>
              <a:rPr lang="ru-RU" dirty="0" err="1"/>
              <a:t>вимогами</a:t>
            </a:r>
            <a:r>
              <a:rPr lang="ru-RU" dirty="0"/>
              <a:t>  Правил </a:t>
            </a:r>
            <a:r>
              <a:rPr lang="ru-RU" dirty="0" err="1"/>
              <a:t>організації</a:t>
            </a:r>
            <a:r>
              <a:rPr lang="ru-RU" dirty="0"/>
              <a:t> </a:t>
            </a:r>
            <a:r>
              <a:rPr lang="ru-RU" dirty="0" err="1"/>
              <a:t>діловодства</a:t>
            </a:r>
            <a:endParaRPr lang="ru-RU" dirty="0"/>
          </a:p>
          <a:p>
            <a:pPr marL="0" indent="0">
              <a:spcBef>
                <a:spcPts val="0"/>
              </a:spcBef>
              <a:buNone/>
            </a:pPr>
            <a:r>
              <a:rPr lang="ru-RU" dirty="0"/>
              <a:t>    та </a:t>
            </a:r>
            <a:r>
              <a:rPr lang="ru-RU" dirty="0" err="1"/>
              <a:t>архівного</a:t>
            </a:r>
            <a:r>
              <a:rPr lang="ru-RU" dirty="0"/>
              <a:t> </a:t>
            </a:r>
            <a:r>
              <a:rPr lang="ru-RU" dirty="0" err="1"/>
              <a:t>зберігання</a:t>
            </a:r>
            <a:r>
              <a:rPr lang="ru-RU" dirty="0"/>
              <a:t> </a:t>
            </a:r>
            <a:r>
              <a:rPr lang="ru-RU" dirty="0" err="1"/>
              <a:t>документів</a:t>
            </a:r>
            <a:r>
              <a:rPr lang="ru-RU" dirty="0"/>
              <a:t> у </a:t>
            </a:r>
            <a:r>
              <a:rPr lang="ru-RU" dirty="0" err="1"/>
              <a:t>державних</a:t>
            </a:r>
            <a:r>
              <a:rPr lang="ru-RU" dirty="0"/>
              <a:t> органах, органах       </a:t>
            </a:r>
          </a:p>
          <a:p>
            <a:pPr marL="0" indent="0">
              <a:spcBef>
                <a:spcPts val="0"/>
              </a:spcBef>
              <a:buNone/>
            </a:pPr>
            <a:r>
              <a:rPr lang="ru-RU" dirty="0"/>
              <a:t>    </a:t>
            </a:r>
            <a:r>
              <a:rPr lang="ru-RU" dirty="0" err="1"/>
              <a:t>місцевого</a:t>
            </a:r>
            <a:r>
              <a:rPr lang="ru-RU" dirty="0"/>
              <a:t> </a:t>
            </a:r>
            <a:r>
              <a:rPr lang="ru-RU" dirty="0" err="1"/>
              <a:t>самоврядування</a:t>
            </a:r>
            <a:r>
              <a:rPr lang="ru-RU" dirty="0"/>
              <a:t>, на </a:t>
            </a:r>
            <a:r>
              <a:rPr lang="ru-RU" dirty="0" err="1"/>
              <a:t>підприємствах</a:t>
            </a:r>
            <a:r>
              <a:rPr lang="ru-RU" dirty="0"/>
              <a:t>, в </a:t>
            </a:r>
            <a:r>
              <a:rPr lang="ru-RU" dirty="0" err="1"/>
              <a:t>установах</a:t>
            </a:r>
            <a:r>
              <a:rPr lang="ru-RU" dirty="0"/>
              <a:t> і   </a:t>
            </a:r>
          </a:p>
          <a:p>
            <a:pPr marL="0" indent="0">
              <a:spcBef>
                <a:spcPts val="0"/>
              </a:spcBef>
              <a:buNone/>
            </a:pPr>
            <a:r>
              <a:rPr lang="ru-RU" dirty="0"/>
              <a:t>    </a:t>
            </a:r>
            <a:r>
              <a:rPr lang="ru-RU" dirty="0" err="1"/>
              <a:t>організаціях</a:t>
            </a:r>
            <a:r>
              <a:rPr lang="ru-RU" dirty="0"/>
              <a:t>, </a:t>
            </a:r>
            <a:r>
              <a:rPr lang="ru-RU" dirty="0" err="1"/>
              <a:t>затверджених</a:t>
            </a:r>
            <a:r>
              <a:rPr lang="ru-RU" dirty="0"/>
              <a:t> наказом </a:t>
            </a:r>
            <a:r>
              <a:rPr lang="ru-RU" dirty="0" err="1"/>
              <a:t>Мін’юсту</a:t>
            </a:r>
            <a:r>
              <a:rPr lang="ru-RU" dirty="0"/>
              <a:t> </a:t>
            </a:r>
            <a:r>
              <a:rPr lang="ru-RU" dirty="0" err="1"/>
              <a:t>від</a:t>
            </a:r>
            <a:r>
              <a:rPr lang="ru-RU" dirty="0"/>
              <a:t> 18.06.2015 № 1000/5.</a:t>
            </a:r>
          </a:p>
          <a:p>
            <a:pPr marL="0" indent="0">
              <a:buNone/>
            </a:pPr>
            <a:endParaRPr lang="ru-RU" sz="900" dirty="0"/>
          </a:p>
          <a:p>
            <a:pPr>
              <a:buFont typeface="Wingdings" panose="05000000000000000000" pitchFamily="2" charset="2"/>
              <a:buChar char="q"/>
            </a:pPr>
            <a:r>
              <a:rPr lang="ru-RU" b="1" dirty="0" err="1">
                <a:latin typeface="Times New Roman" pitchFamily="18" charset="0"/>
                <a:cs typeface="Times New Roman" pitchFamily="18" charset="0"/>
              </a:rPr>
              <a:t>Типові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документи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які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створюються</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зберігаються</a:t>
            </a:r>
            <a:r>
              <a:rPr lang="ru-RU" b="1" dirty="0">
                <a:latin typeface="Times New Roman" pitchFamily="18" charset="0"/>
                <a:cs typeface="Times New Roman" pitchFamily="18" charset="0"/>
              </a:rPr>
              <a:t> в </a:t>
            </a:r>
            <a:r>
              <a:rPr lang="ru-RU" b="1" dirty="0" err="1">
                <a:latin typeface="Times New Roman" pitchFamily="18" charset="0"/>
                <a:cs typeface="Times New Roman" pitchFamily="18" charset="0"/>
              </a:rPr>
              <a:t>закладі</a:t>
            </a:r>
            <a:r>
              <a:rPr lang="ru-RU" b="1" dirty="0">
                <a:latin typeface="Times New Roman" pitchFamily="18" charset="0"/>
                <a:cs typeface="Times New Roman" pitchFamily="18" charset="0"/>
              </a:rPr>
              <a:t> </a:t>
            </a:r>
            <a:r>
              <a:rPr lang="ru-RU" dirty="0" err="1">
                <a:latin typeface="Times New Roman" pitchFamily="18" charset="0"/>
                <a:cs typeface="Times New Roman" pitchFamily="18" charset="0"/>
              </a:rPr>
              <a:t>регламентовані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Переліком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типових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документів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створюються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a:t>
            </a:r>
            <a:r>
              <a:rPr lang="ru-RU" dirty="0">
                <a:latin typeface="Times New Roman" pitchFamily="18" charset="0"/>
                <a:cs typeface="Times New Roman" pitchFamily="18" charset="0"/>
              </a:rPr>
              <a:t> час </a:t>
            </a:r>
            <a:r>
              <a:rPr lang="ru-RU" dirty="0" err="1">
                <a:latin typeface="Times New Roman" pitchFamily="18" charset="0"/>
                <a:cs typeface="Times New Roman" pitchFamily="18" charset="0"/>
              </a:rPr>
              <a:t>діяльності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органів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державної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влади</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місцевого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самоврядування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інших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установ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підприємств</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організацій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зазначенням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строків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зберігання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документів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затвердженим</a:t>
            </a:r>
            <a:r>
              <a:rPr lang="ru-RU" dirty="0">
                <a:latin typeface="Times New Roman" pitchFamily="18" charset="0"/>
                <a:cs typeface="Times New Roman" pitchFamily="18" charset="0"/>
              </a:rPr>
              <a:t> наказом </a:t>
            </a:r>
            <a:r>
              <a:rPr lang="ru-RU" dirty="0" err="1">
                <a:latin typeface="Times New Roman" pitchFamily="18" charset="0"/>
                <a:cs typeface="Times New Roman" pitchFamily="18" charset="0"/>
              </a:rPr>
              <a:t>Мін’юсту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12.04.2012 № 587/5.</a:t>
            </a:r>
          </a:p>
          <a:p>
            <a:pPr marL="0" indent="0">
              <a:buNone/>
            </a:pPr>
            <a:endParaRPr lang="ru-RU" sz="900" dirty="0">
              <a:latin typeface="Times New Roman" pitchFamily="18" charset="0"/>
              <a:cs typeface="Times New Roman" pitchFamily="18" charset="0"/>
            </a:endParaRPr>
          </a:p>
          <a:p>
            <a:pPr>
              <a:buFont typeface="Wingdings" panose="05000000000000000000" pitchFamily="2" charset="2"/>
              <a:buChar char="q"/>
            </a:pPr>
            <a:r>
              <a:rPr lang="uk-UA" b="1" dirty="0"/>
              <a:t>Оформлення реквізитів організаційно-розпорядчої документації та порядок їх ведення </a:t>
            </a:r>
            <a:r>
              <a:rPr lang="uk-UA" dirty="0"/>
              <a:t>мають відповідати Національному стандарту  України </a:t>
            </a:r>
            <a:r>
              <a:rPr lang="ru-RU" dirty="0"/>
              <a:t> ДСТУ 4163:2020 «</a:t>
            </a:r>
            <a:r>
              <a:rPr lang="ru-RU" dirty="0" err="1"/>
              <a:t>Державна</a:t>
            </a:r>
            <a:r>
              <a:rPr lang="ru-RU" dirty="0"/>
              <a:t> </a:t>
            </a:r>
            <a:r>
              <a:rPr lang="ru-RU" dirty="0" err="1"/>
              <a:t>уніфікована</a:t>
            </a:r>
            <a:r>
              <a:rPr lang="ru-RU" dirty="0"/>
              <a:t> система </a:t>
            </a:r>
            <a:r>
              <a:rPr lang="ru-RU" dirty="0" err="1" smtClean="0"/>
              <a:t>документації</a:t>
            </a:r>
            <a:r>
              <a:rPr lang="ru-RU" dirty="0"/>
              <a:t>.</a:t>
            </a:r>
            <a:r>
              <a:rPr lang="ru-RU" dirty="0" smtClean="0"/>
              <a:t> </a:t>
            </a:r>
            <a:r>
              <a:rPr lang="ru-RU" dirty="0" err="1"/>
              <a:t>Уніфікована</a:t>
            </a:r>
            <a:r>
              <a:rPr lang="ru-RU" dirty="0"/>
              <a:t> система </a:t>
            </a:r>
            <a:r>
              <a:rPr lang="ru-RU" dirty="0" err="1"/>
              <a:t>організаційно-розпорядчої</a:t>
            </a:r>
            <a:r>
              <a:rPr lang="ru-RU" dirty="0"/>
              <a:t> </a:t>
            </a:r>
            <a:r>
              <a:rPr lang="ru-RU" dirty="0" err="1"/>
              <a:t>документації</a:t>
            </a:r>
            <a:r>
              <a:rPr lang="ru-RU" dirty="0"/>
              <a:t>. </a:t>
            </a:r>
            <a:r>
              <a:rPr lang="ru-RU" dirty="0" err="1"/>
              <a:t>Вимоги</a:t>
            </a:r>
            <a:r>
              <a:rPr lang="ru-RU" dirty="0"/>
              <a:t> до </a:t>
            </a:r>
            <a:r>
              <a:rPr lang="ru-RU" dirty="0" err="1"/>
              <a:t>оформлення</a:t>
            </a:r>
            <a:r>
              <a:rPr lang="ru-RU" dirty="0"/>
              <a:t> </a:t>
            </a:r>
            <a:r>
              <a:rPr lang="ru-RU" dirty="0" err="1"/>
              <a:t>документів</a:t>
            </a:r>
            <a:r>
              <a:rPr lang="ru-RU" dirty="0"/>
              <a:t>.»</a:t>
            </a:r>
          </a:p>
          <a:p>
            <a:endParaRPr lang="ru-RU" dirty="0"/>
          </a:p>
        </p:txBody>
      </p:sp>
    </p:spTree>
    <p:extLst>
      <p:ext uri="{BB962C8B-B14F-4D97-AF65-F5344CB8AC3E}">
        <p14:creationId xmlns="" xmlns:p14="http://schemas.microsoft.com/office/powerpoint/2010/main" val="2617264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825330"/>
            <a:ext cx="9144000" cy="5169483"/>
          </a:xfrm>
        </p:spPr>
        <p:txBody>
          <a:bodyPr>
            <a:noAutofit/>
          </a:bodyPr>
          <a:lstStyle/>
          <a:p>
            <a:pPr marL="0" lvl="0" indent="0" algn="ctr">
              <a:buNone/>
            </a:pPr>
            <a:endParaRPr lang="uk-UA" sz="3200" b="1" dirty="0"/>
          </a:p>
          <a:p>
            <a:pPr marL="0" lvl="0" indent="0">
              <a:buNone/>
            </a:pPr>
            <a:r>
              <a:rPr lang="uk-UA" sz="2800" b="1" dirty="0"/>
              <a:t>   </a:t>
            </a:r>
          </a:p>
          <a:p>
            <a:pPr marL="0" lvl="0" indent="0">
              <a:buNone/>
            </a:pPr>
            <a:endParaRPr lang="uk-UA" sz="2000" b="1" dirty="0"/>
          </a:p>
          <a:p>
            <a:pPr marL="0" lvl="0" indent="0">
              <a:buNone/>
            </a:pPr>
            <a:endParaRPr lang="uk-UA" sz="2800" dirty="0"/>
          </a:p>
          <a:p>
            <a:pPr marL="0" lvl="0" indent="0">
              <a:buNone/>
            </a:pPr>
            <a:endParaRPr lang="ru-RU" dirty="0"/>
          </a:p>
          <a:p>
            <a:pPr marL="0" indent="0" algn="ctr">
              <a:buNone/>
            </a:pPr>
            <a:r>
              <a:rPr lang="uk-UA" sz="2800" b="1" dirty="0" smtClean="0">
                <a:solidFill>
                  <a:srgbClr val="C00000"/>
                </a:solidFill>
                <a:latin typeface="+mj-lt"/>
              </a:rPr>
              <a:t>НА КУТОВОМУ  БЛАНКУ</a:t>
            </a:r>
            <a:endParaRPr lang="ru-RU" sz="3200" dirty="0">
              <a:latin typeface="+mj-lt"/>
            </a:endParaRPr>
          </a:p>
        </p:txBody>
      </p:sp>
      <p:grpSp>
        <p:nvGrpSpPr>
          <p:cNvPr id="4" name="Group 7"/>
          <p:cNvGrpSpPr/>
          <p:nvPr/>
        </p:nvGrpSpPr>
        <p:grpSpPr>
          <a:xfrm>
            <a:off x="114689" y="1200526"/>
            <a:ext cx="8604448" cy="1916275"/>
            <a:chOff x="3925455" y="1191490"/>
            <a:chExt cx="6400799" cy="1123782"/>
          </a:xfrm>
        </p:grpSpPr>
        <p:sp>
          <p:nvSpPr>
            <p:cNvPr id="5" name="Rectangle 4"/>
            <p:cNvSpPr/>
            <p:nvPr/>
          </p:nvSpPr>
          <p:spPr>
            <a:xfrm>
              <a:off x="3925455" y="1191490"/>
              <a:ext cx="6400799" cy="112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uk-UA" sz="1350" dirty="0"/>
                <a:t>ДЕ</a:t>
              </a:r>
              <a:endParaRPr lang="en-US" sz="1350" dirty="0"/>
            </a:p>
          </p:txBody>
        </p:sp>
        <p:grpSp>
          <p:nvGrpSpPr>
            <p:cNvPr id="6" name="Group 6"/>
            <p:cNvGrpSpPr/>
            <p:nvPr/>
          </p:nvGrpSpPr>
          <p:grpSpPr>
            <a:xfrm>
              <a:off x="3925455" y="1191490"/>
              <a:ext cx="860722" cy="1123782"/>
              <a:chOff x="3925455" y="1191490"/>
              <a:chExt cx="860722" cy="1123782"/>
            </a:xfrm>
          </p:grpSpPr>
          <p:sp>
            <p:nvSpPr>
              <p:cNvPr id="7" name="Rectangle 3"/>
              <p:cNvSpPr/>
              <p:nvPr/>
            </p:nvSpPr>
            <p:spPr>
              <a:xfrm>
                <a:off x="3925455" y="1191490"/>
                <a:ext cx="608204" cy="11237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a:effectLst>
                      <a:outerShdw blurRad="38100" dist="38100" dir="2700000" algn="tl">
                        <a:srgbClr val="000000">
                          <a:alpha val="43137"/>
                        </a:srgbClr>
                      </a:outerShdw>
                    </a:effectLst>
                  </a:rPr>
                  <a:t>01</a:t>
                </a:r>
              </a:p>
            </p:txBody>
          </p:sp>
          <p:sp>
            <p:nvSpPr>
              <p:cNvPr id="8" name="Isosceles Triangle 5"/>
              <p:cNvSpPr/>
              <p:nvPr/>
            </p:nvSpPr>
            <p:spPr>
              <a:xfrm rot="5400000">
                <a:off x="4485200" y="1522962"/>
                <a:ext cx="323272" cy="2786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sp>
        <p:nvSpPr>
          <p:cNvPr id="9" name="Прямоугольник 8"/>
          <p:cNvSpPr/>
          <p:nvPr/>
        </p:nvSpPr>
        <p:spPr>
          <a:xfrm>
            <a:off x="1188361" y="1304104"/>
            <a:ext cx="7486226" cy="1631216"/>
          </a:xfrm>
          <a:prstGeom prst="rect">
            <a:avLst/>
          </a:prstGeom>
        </p:spPr>
        <p:txBody>
          <a:bodyPr wrap="square">
            <a:spAutoFit/>
          </a:bodyPr>
          <a:lstStyle/>
          <a:p>
            <a:pPr lvl="0" algn="ctr"/>
            <a:r>
              <a:rPr lang="ru-RU" sz="2000" b="1" dirty="0"/>
              <a:t>ЗАКЛАД  ДОШКІЛЬНОЇ ОСВІТИ №5  «СОНЕЧКО</a:t>
            </a:r>
            <a:r>
              <a:rPr lang="ru-RU" sz="2000" b="1" dirty="0" smtClean="0"/>
              <a:t>»</a:t>
            </a:r>
          </a:p>
          <a:p>
            <a:pPr lvl="0" algn="ctr"/>
            <a:r>
              <a:rPr lang="ru-RU" sz="2000" b="1" dirty="0" smtClean="0"/>
              <a:t> </a:t>
            </a:r>
            <a:r>
              <a:rPr lang="uk-UA" sz="2000" b="1" dirty="0"/>
              <a:t>(ЗДО№5 «СОНЕЧКО»)</a:t>
            </a:r>
          </a:p>
          <a:p>
            <a:pPr lvl="0" algn="ctr"/>
            <a:endParaRPr lang="uk-UA" sz="2000" b="1" dirty="0"/>
          </a:p>
          <a:p>
            <a:pPr lvl="0" algn="ctr"/>
            <a:r>
              <a:rPr lang="uk-UA" sz="2000" b="1" dirty="0"/>
              <a:t>Н А К А З </a:t>
            </a:r>
          </a:p>
          <a:p>
            <a:pPr lvl="0" algn="ctr"/>
            <a:endParaRPr lang="ru-RU" sz="2000" b="1" dirty="0"/>
          </a:p>
        </p:txBody>
      </p:sp>
      <p:sp>
        <p:nvSpPr>
          <p:cNvPr id="22" name="Заголовок 21"/>
          <p:cNvSpPr>
            <a:spLocks noGrp="1"/>
          </p:cNvSpPr>
          <p:nvPr>
            <p:ph type="title"/>
          </p:nvPr>
        </p:nvSpPr>
        <p:spPr>
          <a:xfrm>
            <a:off x="457563" y="260648"/>
            <a:ext cx="8229600" cy="564682"/>
          </a:xfrm>
        </p:spPr>
        <p:txBody>
          <a:bodyPr>
            <a:normAutofit/>
          </a:bodyPr>
          <a:lstStyle/>
          <a:p>
            <a:pPr algn="ctr"/>
            <a:r>
              <a:rPr lang="uk-UA" sz="2800" b="1" dirty="0" smtClean="0">
                <a:solidFill>
                  <a:srgbClr val="C00000"/>
                </a:solidFill>
              </a:rPr>
              <a:t>НА  ПОЗДОВЖНЬОМУ  БЛАНКУ</a:t>
            </a:r>
            <a:endParaRPr lang="ru-RU" sz="2800" b="1" dirty="0">
              <a:solidFill>
                <a:srgbClr val="C00000"/>
              </a:solidFill>
            </a:endParaRPr>
          </a:p>
        </p:txBody>
      </p:sp>
      <p:grpSp>
        <p:nvGrpSpPr>
          <p:cNvPr id="24" name="Group 7"/>
          <p:cNvGrpSpPr/>
          <p:nvPr/>
        </p:nvGrpSpPr>
        <p:grpSpPr>
          <a:xfrm>
            <a:off x="0" y="3770305"/>
            <a:ext cx="8674587" cy="2789190"/>
            <a:chOff x="3925455" y="1191490"/>
            <a:chExt cx="6400799" cy="1123782"/>
          </a:xfrm>
        </p:grpSpPr>
        <p:sp>
          <p:nvSpPr>
            <p:cNvPr id="25" name="Rectangle 4"/>
            <p:cNvSpPr/>
            <p:nvPr/>
          </p:nvSpPr>
          <p:spPr>
            <a:xfrm>
              <a:off x="3925455" y="1191490"/>
              <a:ext cx="6400799" cy="112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uk-UA" sz="1350" dirty="0"/>
                <a:t>ДЕ</a:t>
              </a:r>
              <a:endParaRPr lang="en-US" sz="1350" dirty="0"/>
            </a:p>
          </p:txBody>
        </p:sp>
        <p:grpSp>
          <p:nvGrpSpPr>
            <p:cNvPr id="26" name="Group 6"/>
            <p:cNvGrpSpPr/>
            <p:nvPr/>
          </p:nvGrpSpPr>
          <p:grpSpPr>
            <a:xfrm>
              <a:off x="3925455" y="1191490"/>
              <a:ext cx="860722" cy="1123782"/>
              <a:chOff x="3925455" y="1191490"/>
              <a:chExt cx="860722" cy="1123782"/>
            </a:xfrm>
          </p:grpSpPr>
          <p:sp>
            <p:nvSpPr>
              <p:cNvPr id="27" name="Rectangle 3"/>
              <p:cNvSpPr/>
              <p:nvPr/>
            </p:nvSpPr>
            <p:spPr>
              <a:xfrm>
                <a:off x="3925455" y="1191490"/>
                <a:ext cx="608204" cy="112378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a:effectLst>
                      <a:outerShdw blurRad="38100" dist="38100" dir="2700000" algn="tl">
                        <a:srgbClr val="000000">
                          <a:alpha val="43137"/>
                        </a:srgbClr>
                      </a:outerShdw>
                    </a:effectLst>
                  </a:rPr>
                  <a:t>0</a:t>
                </a:r>
                <a:r>
                  <a:rPr lang="uk-UA" sz="2000" b="1" dirty="0">
                    <a:effectLst>
                      <a:outerShdw blurRad="38100" dist="38100" dir="2700000" algn="tl">
                        <a:srgbClr val="000000">
                          <a:alpha val="43137"/>
                        </a:srgbClr>
                      </a:outerShdw>
                    </a:effectLst>
                  </a:rPr>
                  <a:t>2</a:t>
                </a:r>
                <a:endParaRPr lang="en-US" sz="2000" b="1" dirty="0">
                  <a:effectLst>
                    <a:outerShdw blurRad="38100" dist="38100" dir="2700000" algn="tl">
                      <a:srgbClr val="000000">
                        <a:alpha val="43137"/>
                      </a:srgbClr>
                    </a:outerShdw>
                  </a:effectLst>
                </a:endParaRPr>
              </a:p>
            </p:txBody>
          </p:sp>
          <p:sp>
            <p:nvSpPr>
              <p:cNvPr id="28" name="Isosceles Triangle 5"/>
              <p:cNvSpPr/>
              <p:nvPr/>
            </p:nvSpPr>
            <p:spPr>
              <a:xfrm rot="5400000">
                <a:off x="4485200" y="1522962"/>
                <a:ext cx="323272" cy="278683"/>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sp>
        <p:nvSpPr>
          <p:cNvPr id="29" name="Прямоугольник 28"/>
          <p:cNvSpPr/>
          <p:nvPr/>
        </p:nvSpPr>
        <p:spPr>
          <a:xfrm>
            <a:off x="1084425" y="3770305"/>
            <a:ext cx="6867658" cy="2292935"/>
          </a:xfrm>
          <a:prstGeom prst="rect">
            <a:avLst/>
          </a:prstGeom>
        </p:spPr>
        <p:txBody>
          <a:bodyPr wrap="square">
            <a:spAutoFit/>
          </a:bodyPr>
          <a:lstStyle/>
          <a:p>
            <a:pPr lvl="0"/>
            <a:endParaRPr lang="ru-RU" sz="1500" dirty="0"/>
          </a:p>
          <a:p>
            <a:pPr lvl="0"/>
            <a:endParaRPr lang="ru-RU" sz="800" dirty="0"/>
          </a:p>
          <a:p>
            <a:pPr lvl="0"/>
            <a:r>
              <a:rPr lang="ru-RU" sz="2000" b="1" dirty="0"/>
              <a:t>ЗАКЛАД  ДОШКІЛЬНОЇ </a:t>
            </a:r>
          </a:p>
          <a:p>
            <a:pPr lvl="0"/>
            <a:r>
              <a:rPr lang="ru-RU" sz="2000" b="1" dirty="0"/>
              <a:t>ОСВІТИ №5  «СОНЕЧКО»</a:t>
            </a:r>
          </a:p>
          <a:p>
            <a:pPr lvl="0"/>
            <a:r>
              <a:rPr lang="ru-RU" sz="2000" b="1" dirty="0"/>
              <a:t> </a:t>
            </a:r>
          </a:p>
          <a:p>
            <a:pPr lvl="0"/>
            <a:r>
              <a:rPr lang="uk-UA" sz="2000" b="1" dirty="0"/>
              <a:t>(ЗДО№5 «СОНЕЧКО»)</a:t>
            </a:r>
          </a:p>
          <a:p>
            <a:pPr lvl="0"/>
            <a:endParaRPr lang="uk-UA" sz="2000" b="1" dirty="0"/>
          </a:p>
          <a:p>
            <a:pPr lvl="0"/>
            <a:r>
              <a:rPr lang="uk-UA" sz="2000" b="1" dirty="0"/>
              <a:t>А К Т</a:t>
            </a:r>
          </a:p>
        </p:txBody>
      </p:sp>
    </p:spTree>
    <p:extLst>
      <p:ext uri="{BB962C8B-B14F-4D97-AF65-F5344CB8AC3E}">
        <p14:creationId xmlns="" xmlns:p14="http://schemas.microsoft.com/office/powerpoint/2010/main" val="3072866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391" y="20198"/>
            <a:ext cx="8844898" cy="2304256"/>
          </a:xfrm>
        </p:spPr>
        <p:txBody>
          <a:bodyPr>
            <a:normAutofit/>
          </a:bodyPr>
          <a:lstStyle/>
          <a:p>
            <a:pPr algn="ctr"/>
            <a:r>
              <a:rPr lang="uk-UA" sz="3600" b="1" dirty="0">
                <a:solidFill>
                  <a:srgbClr val="C00000"/>
                </a:solidFill>
              </a:rPr>
              <a:t>ДАТА  В  ДОКУМЕНТАХ</a:t>
            </a:r>
            <a:r>
              <a:rPr lang="ru-RU" sz="2800" dirty="0">
                <a:solidFill>
                  <a:srgbClr val="C00000"/>
                </a:solidFill>
              </a:rPr>
              <a:t/>
            </a:r>
            <a:br>
              <a:rPr lang="ru-RU" sz="2800" dirty="0">
                <a:solidFill>
                  <a:srgbClr val="C00000"/>
                </a:solidFill>
              </a:rPr>
            </a:br>
            <a:r>
              <a:rPr lang="ru-RU" dirty="0"/>
              <a:t/>
            </a:r>
            <a:br>
              <a:rPr lang="ru-RU" dirty="0"/>
            </a:br>
            <a:endParaRPr lang="ru-RU" b="1" dirty="0">
              <a:solidFill>
                <a:schemeClr val="accent2">
                  <a:lumMod val="50000"/>
                </a:schemeClr>
              </a:solidFill>
              <a:latin typeface="+mn-lt"/>
            </a:endParaRPr>
          </a:p>
        </p:txBody>
      </p:sp>
      <p:sp>
        <p:nvSpPr>
          <p:cNvPr id="5" name="Объект 4"/>
          <p:cNvSpPr>
            <a:spLocks noGrp="1"/>
          </p:cNvSpPr>
          <p:nvPr>
            <p:ph idx="1"/>
          </p:nvPr>
        </p:nvSpPr>
        <p:spPr>
          <a:xfrm>
            <a:off x="0" y="404664"/>
            <a:ext cx="9252520" cy="6453336"/>
          </a:xfrm>
        </p:spPr>
        <p:txBody>
          <a:bodyPr>
            <a:normAutofit fontScale="77500" lnSpcReduction="20000"/>
          </a:bodyPr>
          <a:lstStyle/>
          <a:p>
            <a:pPr marL="0" indent="0">
              <a:buNone/>
            </a:pPr>
            <a:r>
              <a:rPr lang="uk-UA" dirty="0"/>
              <a:t> </a:t>
            </a:r>
          </a:p>
          <a:p>
            <a:pPr marL="0" indent="0" algn="ctr">
              <a:buNone/>
            </a:pPr>
            <a:r>
              <a:rPr lang="uk-UA" sz="2900" b="1" dirty="0"/>
              <a:t>Стандарт  розрізняє    терміни </a:t>
            </a:r>
            <a:endParaRPr lang="uk-UA" sz="2900" b="1" dirty="0" smtClean="0"/>
          </a:p>
          <a:p>
            <a:pPr marL="0" indent="0" algn="ctr">
              <a:buNone/>
            </a:pPr>
            <a:r>
              <a:rPr lang="uk-UA" sz="3100" b="1" dirty="0" smtClean="0">
                <a:solidFill>
                  <a:schemeClr val="accent2">
                    <a:lumMod val="75000"/>
                  </a:schemeClr>
                </a:solidFill>
              </a:rPr>
              <a:t> </a:t>
            </a:r>
            <a:r>
              <a:rPr lang="uk-UA" sz="3100" b="1" dirty="0">
                <a:solidFill>
                  <a:schemeClr val="accent2">
                    <a:lumMod val="75000"/>
                  </a:schemeClr>
                </a:solidFill>
              </a:rPr>
              <a:t>«дата   документа</a:t>
            </a:r>
            <a:r>
              <a:rPr lang="uk-UA" sz="3100" b="1" dirty="0" smtClean="0">
                <a:solidFill>
                  <a:schemeClr val="accent2">
                    <a:lumMod val="75000"/>
                  </a:schemeClr>
                </a:solidFill>
              </a:rPr>
              <a:t>»  </a:t>
            </a:r>
            <a:r>
              <a:rPr lang="uk-UA" sz="3100" b="1" dirty="0">
                <a:solidFill>
                  <a:schemeClr val="accent2">
                    <a:lumMod val="75000"/>
                  </a:schemeClr>
                </a:solidFill>
              </a:rPr>
              <a:t>і </a:t>
            </a:r>
            <a:r>
              <a:rPr lang="uk-UA" sz="3100" b="1" dirty="0" smtClean="0">
                <a:solidFill>
                  <a:schemeClr val="accent2">
                    <a:lumMod val="75000"/>
                  </a:schemeClr>
                </a:solidFill>
              </a:rPr>
              <a:t>  «</a:t>
            </a:r>
            <a:r>
              <a:rPr lang="uk-UA" sz="3100" b="1" dirty="0">
                <a:solidFill>
                  <a:schemeClr val="accent2">
                    <a:lumMod val="75000"/>
                  </a:schemeClr>
                </a:solidFill>
              </a:rPr>
              <a:t>дата  в  документах»</a:t>
            </a:r>
          </a:p>
          <a:p>
            <a:pPr marL="0" indent="0" algn="ctr">
              <a:buNone/>
            </a:pPr>
            <a:endParaRPr lang="uk-UA" sz="2800" b="1" dirty="0">
              <a:solidFill>
                <a:srgbClr val="C00000"/>
              </a:solidFill>
            </a:endParaRPr>
          </a:p>
          <a:p>
            <a:pPr marL="0" indent="0" algn="ctr">
              <a:buNone/>
            </a:pPr>
            <a:endParaRPr lang="uk-UA" sz="2800" b="1" dirty="0">
              <a:solidFill>
                <a:srgbClr val="C00000"/>
              </a:solidFill>
            </a:endParaRPr>
          </a:p>
          <a:p>
            <a:pPr marL="0" indent="0" algn="ctr">
              <a:buNone/>
            </a:pPr>
            <a:endParaRPr lang="uk-UA" sz="2800" b="1" dirty="0">
              <a:solidFill>
                <a:srgbClr val="C00000"/>
              </a:solidFill>
            </a:endParaRPr>
          </a:p>
          <a:p>
            <a:pPr marL="0" indent="0" algn="ctr">
              <a:buNone/>
            </a:pPr>
            <a:endParaRPr lang="uk-UA" sz="2800" b="1" dirty="0">
              <a:solidFill>
                <a:srgbClr val="C00000"/>
              </a:solidFill>
            </a:endParaRPr>
          </a:p>
          <a:p>
            <a:pPr marL="0" indent="0" algn="ctr">
              <a:buNone/>
            </a:pPr>
            <a:endParaRPr lang="uk-UA" sz="2800" b="1" dirty="0">
              <a:solidFill>
                <a:srgbClr val="C00000"/>
              </a:solidFill>
            </a:endParaRPr>
          </a:p>
          <a:p>
            <a:pPr marL="0" indent="0" algn="ctr">
              <a:buNone/>
            </a:pPr>
            <a:endParaRPr lang="uk-UA" sz="2800" b="1" dirty="0">
              <a:solidFill>
                <a:srgbClr val="C00000"/>
              </a:solidFill>
            </a:endParaRPr>
          </a:p>
          <a:p>
            <a:pPr marL="0" indent="0" algn="ctr">
              <a:buNone/>
            </a:pPr>
            <a:endParaRPr lang="uk-UA" sz="2800" b="1" dirty="0">
              <a:solidFill>
                <a:srgbClr val="C00000"/>
              </a:solidFill>
            </a:endParaRPr>
          </a:p>
          <a:p>
            <a:pPr marL="0" indent="0" algn="ctr">
              <a:buNone/>
            </a:pPr>
            <a:endParaRPr lang="uk-UA" sz="1000" b="1" dirty="0">
              <a:solidFill>
                <a:srgbClr val="C00000"/>
              </a:solidFill>
            </a:endParaRPr>
          </a:p>
          <a:p>
            <a:pPr marL="0" indent="0" algn="ctr">
              <a:buNone/>
            </a:pPr>
            <a:r>
              <a:rPr lang="uk-UA" sz="4000" b="1" dirty="0">
                <a:solidFill>
                  <a:srgbClr val="C00000"/>
                </a:solidFill>
                <a:latin typeface="+mj-lt"/>
              </a:rPr>
              <a:t>10. </a:t>
            </a:r>
            <a:r>
              <a:rPr lang="ru-RU" sz="4000" b="1" dirty="0">
                <a:solidFill>
                  <a:srgbClr val="C00000"/>
                </a:solidFill>
                <a:latin typeface="+mj-lt"/>
              </a:rPr>
              <a:t> </a:t>
            </a:r>
            <a:r>
              <a:rPr lang="ru-RU" sz="4000" b="1" dirty="0" smtClean="0">
                <a:solidFill>
                  <a:srgbClr val="C00000"/>
                </a:solidFill>
                <a:latin typeface="+mj-lt"/>
              </a:rPr>
              <a:t>«ДАТА ДОКУМЕНТА»</a:t>
            </a:r>
            <a:endParaRPr lang="ru-RU" sz="4000" b="1" dirty="0">
              <a:solidFill>
                <a:srgbClr val="C00000"/>
              </a:solidFill>
              <a:latin typeface="+mj-lt"/>
            </a:endParaRPr>
          </a:p>
          <a:p>
            <a:r>
              <a:rPr lang="ru-RU" dirty="0" err="1"/>
              <a:t>радимо</a:t>
            </a:r>
            <a:r>
              <a:rPr lang="ru-RU" dirty="0"/>
              <a:t>  </a:t>
            </a:r>
            <a:r>
              <a:rPr lang="ru-RU" dirty="0" err="1"/>
              <a:t>оформляти</a:t>
            </a:r>
            <a:r>
              <a:rPr lang="ru-RU" dirty="0"/>
              <a:t> дату </a:t>
            </a:r>
            <a:r>
              <a:rPr lang="ru-RU" dirty="0" err="1"/>
              <a:t>цифровим</a:t>
            </a:r>
            <a:r>
              <a:rPr lang="ru-RU" dirty="0"/>
              <a:t> </a:t>
            </a:r>
            <a:r>
              <a:rPr lang="ru-RU" dirty="0" smtClean="0"/>
              <a:t>способом; </a:t>
            </a:r>
          </a:p>
          <a:p>
            <a:r>
              <a:rPr lang="ru-RU" dirty="0" err="1" smtClean="0"/>
              <a:t>вказувати</a:t>
            </a:r>
            <a:r>
              <a:rPr lang="ru-RU" dirty="0" smtClean="0"/>
              <a:t>  </a:t>
            </a:r>
            <a:r>
              <a:rPr lang="ru-RU" dirty="0" err="1"/>
              <a:t>арабськими</a:t>
            </a:r>
            <a:r>
              <a:rPr lang="ru-RU" dirty="0"/>
              <a:t> цифрами в один рядок у </a:t>
            </a:r>
            <a:r>
              <a:rPr lang="ru-RU" dirty="0" err="1"/>
              <a:t>послідовності</a:t>
            </a:r>
            <a:r>
              <a:rPr lang="ru-RU" dirty="0"/>
              <a:t> “день-</a:t>
            </a:r>
            <a:r>
              <a:rPr lang="ru-RU" dirty="0" err="1"/>
              <a:t>місяць</a:t>
            </a:r>
            <a:r>
              <a:rPr lang="ru-RU" dirty="0"/>
              <a:t>-</a:t>
            </a:r>
            <a:r>
              <a:rPr lang="ru-RU" dirty="0" err="1"/>
              <a:t>рік</a:t>
            </a:r>
            <a:r>
              <a:rPr lang="ru-RU" dirty="0"/>
              <a:t>” “00.00.0000” — через </a:t>
            </a:r>
            <a:r>
              <a:rPr lang="ru-RU" dirty="0" err="1"/>
              <a:t>крапку</a:t>
            </a:r>
            <a:r>
              <a:rPr lang="ru-RU" dirty="0"/>
              <a:t>, без </a:t>
            </a:r>
            <a:r>
              <a:rPr lang="ru-RU" dirty="0" err="1"/>
              <a:t>крапки</a:t>
            </a:r>
            <a:r>
              <a:rPr lang="ru-RU" dirty="0"/>
              <a:t> </a:t>
            </a:r>
            <a:r>
              <a:rPr lang="ru-RU" dirty="0" err="1" smtClean="0"/>
              <a:t>наприкінці</a:t>
            </a:r>
            <a:r>
              <a:rPr lang="ru-RU" dirty="0"/>
              <a:t>;</a:t>
            </a:r>
          </a:p>
          <a:p>
            <a:r>
              <a:rPr lang="ru-RU" dirty="0" err="1" smtClean="0"/>
              <a:t>допускається</a:t>
            </a:r>
            <a:r>
              <a:rPr lang="ru-RU" dirty="0" smtClean="0"/>
              <a:t>  </a:t>
            </a:r>
            <a:r>
              <a:rPr lang="ru-RU" dirty="0" err="1"/>
              <a:t>використання</a:t>
            </a:r>
            <a:r>
              <a:rPr lang="ru-RU" dirty="0"/>
              <a:t> </a:t>
            </a:r>
            <a:r>
              <a:rPr lang="ru-RU" dirty="0" smtClean="0"/>
              <a:t> </a:t>
            </a:r>
            <a:r>
              <a:rPr lang="ru-RU" dirty="0" err="1" smtClean="0"/>
              <a:t>оберненої</a:t>
            </a:r>
            <a:r>
              <a:rPr lang="ru-RU" dirty="0" smtClean="0"/>
              <a:t>  </a:t>
            </a:r>
            <a:r>
              <a:rPr lang="ru-RU" dirty="0" err="1" smtClean="0"/>
              <a:t>послідовності</a:t>
            </a:r>
            <a:r>
              <a:rPr lang="ru-RU" dirty="0" smtClean="0"/>
              <a:t>  </a:t>
            </a:r>
            <a:r>
              <a:rPr lang="ru-RU" dirty="0" err="1"/>
              <a:t>вказаня</a:t>
            </a:r>
            <a:r>
              <a:rPr lang="ru-RU" dirty="0"/>
              <a:t> </a:t>
            </a:r>
            <a:r>
              <a:rPr lang="ru-RU" dirty="0" smtClean="0"/>
              <a:t> </a:t>
            </a:r>
            <a:r>
              <a:rPr lang="ru-RU" dirty="0" err="1" smtClean="0"/>
              <a:t>дати</a:t>
            </a:r>
            <a:r>
              <a:rPr lang="ru-RU" dirty="0" smtClean="0"/>
              <a:t> </a:t>
            </a:r>
            <a:r>
              <a:rPr lang="ru-RU" dirty="0"/>
              <a:t>“</a:t>
            </a:r>
            <a:r>
              <a:rPr lang="ru-RU" dirty="0" err="1"/>
              <a:t>рік.місяць.день</a:t>
            </a:r>
            <a:r>
              <a:rPr lang="ru-RU" dirty="0"/>
              <a:t>”, </a:t>
            </a:r>
            <a:r>
              <a:rPr lang="ru-RU" dirty="0" err="1"/>
              <a:t>що</a:t>
            </a:r>
            <a:r>
              <a:rPr lang="ru-RU" dirty="0"/>
              <a:t> </a:t>
            </a:r>
            <a:r>
              <a:rPr lang="ru-RU" dirty="0" smtClean="0"/>
              <a:t> </a:t>
            </a:r>
            <a:r>
              <a:rPr lang="ru-RU" dirty="0" err="1" smtClean="0"/>
              <a:t>відповідає</a:t>
            </a:r>
            <a:r>
              <a:rPr lang="ru-RU" dirty="0" smtClean="0"/>
              <a:t>  </a:t>
            </a:r>
            <a:r>
              <a:rPr lang="ru-RU" dirty="0" err="1" smtClean="0"/>
              <a:t>міжнародному</a:t>
            </a:r>
            <a:r>
              <a:rPr lang="ru-RU" dirty="0" smtClean="0"/>
              <a:t>  </a:t>
            </a:r>
            <a:r>
              <a:rPr lang="ru-RU" dirty="0"/>
              <a:t>способу </a:t>
            </a:r>
            <a:r>
              <a:rPr lang="ru-RU" dirty="0" smtClean="0"/>
              <a:t> </a:t>
            </a:r>
            <a:r>
              <a:rPr lang="ru-RU" dirty="0" err="1" smtClean="0"/>
              <a:t>листування</a:t>
            </a:r>
            <a:r>
              <a:rPr lang="ru-RU" dirty="0" smtClean="0"/>
              <a:t>  з   </a:t>
            </a:r>
          </a:p>
          <a:p>
            <a:pPr marL="0" indent="0">
              <a:buNone/>
            </a:pPr>
            <a:r>
              <a:rPr lang="ru-RU" dirty="0"/>
              <a:t> </a:t>
            </a:r>
            <a:r>
              <a:rPr lang="ru-RU" dirty="0" smtClean="0"/>
              <a:t>    </a:t>
            </a:r>
            <a:r>
              <a:rPr lang="ru-RU" dirty="0" err="1" smtClean="0"/>
              <a:t>іноземними</a:t>
            </a:r>
            <a:r>
              <a:rPr lang="ru-RU" dirty="0" smtClean="0"/>
              <a:t> </a:t>
            </a:r>
            <a:r>
              <a:rPr lang="ru-RU" dirty="0"/>
              <a:t>партнерам;</a:t>
            </a:r>
          </a:p>
          <a:p>
            <a:r>
              <a:rPr lang="ru-RU" dirty="0" smtClean="0"/>
              <a:t>при </a:t>
            </a:r>
            <a:r>
              <a:rPr lang="ru-RU" dirty="0" err="1"/>
              <a:t>вказанні</a:t>
            </a:r>
            <a:r>
              <a:rPr lang="ru-RU" dirty="0"/>
              <a:t> </a:t>
            </a:r>
            <a:r>
              <a:rPr lang="ru-RU" dirty="0" err="1"/>
              <a:t>реквізиту</a:t>
            </a:r>
            <a:r>
              <a:rPr lang="ru-RU" dirty="0"/>
              <a:t> </a:t>
            </a:r>
            <a:r>
              <a:rPr lang="ru-RU" dirty="0" err="1"/>
              <a:t>дати</a:t>
            </a:r>
            <a:r>
              <a:rPr lang="ru-RU" dirty="0"/>
              <a:t> </a:t>
            </a:r>
            <a:r>
              <a:rPr lang="ru-RU" dirty="0" err="1"/>
              <a:t>відступ</a:t>
            </a:r>
            <a:r>
              <a:rPr lang="ru-RU" dirty="0"/>
              <a:t> </a:t>
            </a:r>
            <a:r>
              <a:rPr lang="ru-RU" dirty="0" err="1"/>
              <a:t>від</a:t>
            </a:r>
            <a:r>
              <a:rPr lang="ru-RU" dirty="0"/>
              <a:t> </a:t>
            </a:r>
            <a:r>
              <a:rPr lang="ru-RU" dirty="0" err="1"/>
              <a:t>межі</a:t>
            </a:r>
            <a:r>
              <a:rPr lang="ru-RU" dirty="0"/>
              <a:t> </a:t>
            </a:r>
            <a:r>
              <a:rPr lang="ru-RU" dirty="0" err="1"/>
              <a:t>лівого</a:t>
            </a:r>
            <a:r>
              <a:rPr lang="ru-RU" dirty="0"/>
              <a:t> поля не </a:t>
            </a:r>
            <a:r>
              <a:rPr lang="ru-RU" dirty="0" err="1"/>
              <a:t>робиться</a:t>
            </a:r>
            <a:r>
              <a:rPr lang="ru-RU" dirty="0"/>
              <a:t>. </a:t>
            </a:r>
          </a:p>
          <a:p>
            <a:pPr lvl="0">
              <a:buFont typeface="Arial" panose="020B0604020202020204" pitchFamily="34" charset="0"/>
              <a:buChar char="•"/>
            </a:pPr>
            <a:endParaRPr lang="ru-RU" dirty="0"/>
          </a:p>
          <a:p>
            <a:endParaRPr lang="ru-RU" dirty="0"/>
          </a:p>
        </p:txBody>
      </p:sp>
      <p:sp>
        <p:nvSpPr>
          <p:cNvPr id="4" name="Rectangle 2">
            <a:extLst>
              <a:ext uri="{FF2B5EF4-FFF2-40B4-BE49-F238E27FC236}">
                <a16:creationId xmlns="" xmlns:a16="http://schemas.microsoft.com/office/drawing/2014/main" id="{35676C20-4CA7-4B55-B846-C0251D709E8A}"/>
              </a:ext>
            </a:extLst>
          </p:cNvPr>
          <p:cNvSpPr txBox="1">
            <a:spLocks/>
          </p:cNvSpPr>
          <p:nvPr/>
        </p:nvSpPr>
        <p:spPr>
          <a:xfrm>
            <a:off x="299102" y="1844824"/>
            <a:ext cx="3879849" cy="1944216"/>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ctr">
              <a:buFont typeface="Wingdings 2"/>
              <a:buNone/>
            </a:pPr>
            <a:r>
              <a:rPr lang="uk-UA" sz="2400" dirty="0">
                <a:solidFill>
                  <a:schemeClr val="tx1"/>
                </a:solidFill>
              </a:rPr>
              <a:t>Дата підписання, затвердження, прийняття, реєстрації або  складання    документа</a:t>
            </a:r>
          </a:p>
          <a:p>
            <a:pPr marL="0" indent="0" algn="ctr">
              <a:buFont typeface="Wingdings 2"/>
              <a:buNone/>
            </a:pPr>
            <a:endParaRPr lang="uk-UA" sz="2650" dirty="0">
              <a:solidFill>
                <a:schemeClr val="tx1"/>
              </a:solidFill>
            </a:endParaRPr>
          </a:p>
          <a:p>
            <a:pPr marL="0" indent="0" algn="ctr">
              <a:buFont typeface="Wingdings 2"/>
              <a:buNone/>
            </a:pPr>
            <a:endParaRPr lang="uk-UA" sz="2650" dirty="0">
              <a:solidFill>
                <a:schemeClr val="tx1"/>
              </a:solidFill>
            </a:endParaRPr>
          </a:p>
        </p:txBody>
      </p:sp>
      <p:sp>
        <p:nvSpPr>
          <p:cNvPr id="6" name="Rectangle 2">
            <a:extLst>
              <a:ext uri="{FF2B5EF4-FFF2-40B4-BE49-F238E27FC236}">
                <a16:creationId xmlns="" xmlns:a16="http://schemas.microsoft.com/office/drawing/2014/main" id="{35676C20-4CA7-4B55-B846-C0251D709E8A}"/>
              </a:ext>
            </a:extLst>
          </p:cNvPr>
          <p:cNvSpPr txBox="1">
            <a:spLocks/>
          </p:cNvSpPr>
          <p:nvPr/>
        </p:nvSpPr>
        <p:spPr>
          <a:xfrm>
            <a:off x="4754840" y="1764396"/>
            <a:ext cx="3861495" cy="1889047"/>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ctr">
              <a:spcBef>
                <a:spcPts val="0"/>
              </a:spcBef>
              <a:buFont typeface="Wingdings 2"/>
              <a:buNone/>
            </a:pPr>
            <a:r>
              <a:rPr lang="uk-UA" sz="2400" dirty="0">
                <a:solidFill>
                  <a:schemeClr val="tx1"/>
                </a:solidFill>
              </a:rPr>
              <a:t>Дата певної події,   нормативного </a:t>
            </a:r>
            <a:r>
              <a:rPr lang="uk-UA" sz="2400" dirty="0" err="1">
                <a:solidFill>
                  <a:schemeClr val="tx1"/>
                </a:solidFill>
              </a:rPr>
              <a:t>акта</a:t>
            </a:r>
            <a:r>
              <a:rPr lang="uk-UA" sz="2400" dirty="0">
                <a:solidFill>
                  <a:schemeClr val="tx1"/>
                </a:solidFill>
              </a:rPr>
              <a:t>, про  які  </a:t>
            </a:r>
          </a:p>
          <a:p>
            <a:pPr marL="0" indent="0" algn="ctr">
              <a:spcBef>
                <a:spcPts val="0"/>
              </a:spcBef>
              <a:buFont typeface="Wingdings 2"/>
              <a:buNone/>
            </a:pPr>
            <a:r>
              <a:rPr lang="uk-UA" sz="2400" dirty="0">
                <a:solidFill>
                  <a:schemeClr val="tx1"/>
                </a:solidFill>
              </a:rPr>
              <a:t> є згадка в документі </a:t>
            </a:r>
          </a:p>
        </p:txBody>
      </p:sp>
      <p:sp>
        <p:nvSpPr>
          <p:cNvPr id="7" name="Arrow: Pentagon 40">
            <a:extLst>
              <a:ext uri="{FF2B5EF4-FFF2-40B4-BE49-F238E27FC236}">
                <a16:creationId xmlns="" xmlns:a16="http://schemas.microsoft.com/office/drawing/2014/main" id="{82C363AB-F2BB-450B-979E-8DE4224CF3FA}"/>
              </a:ext>
            </a:extLst>
          </p:cNvPr>
          <p:cNvSpPr/>
          <p:nvPr/>
        </p:nvSpPr>
        <p:spPr>
          <a:xfrm>
            <a:off x="4742161" y="1503595"/>
            <a:ext cx="4150296" cy="554291"/>
          </a:xfrm>
          <a:prstGeom prst="homePlate">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r>
              <a:rPr lang="uk-UA" sz="1600" b="1" cap="all" dirty="0">
                <a:ln>
                  <a:solidFill>
                    <a:schemeClr val="bg1"/>
                  </a:solidFill>
                </a:ln>
                <a:solidFill>
                  <a:schemeClr val="bg1"/>
                </a:solidFill>
                <a:cs typeface="Arial" panose="020B0604020202020204" pitchFamily="34" charset="0"/>
              </a:rPr>
              <a:t>ДАТА   в  </a:t>
            </a:r>
            <a:r>
              <a:rPr lang="uk-UA" sz="1600" b="1" cap="all" dirty="0" smtClean="0">
                <a:ln>
                  <a:solidFill>
                    <a:schemeClr val="bg1"/>
                  </a:solidFill>
                </a:ln>
                <a:solidFill>
                  <a:schemeClr val="bg1"/>
                </a:solidFill>
                <a:cs typeface="Arial" panose="020B0604020202020204" pitchFamily="34" charset="0"/>
              </a:rPr>
              <a:t> </a:t>
            </a:r>
            <a:r>
              <a:rPr lang="uk-UA" sz="1600" b="1" cap="all" dirty="0" err="1" smtClean="0">
                <a:ln>
                  <a:solidFill>
                    <a:schemeClr val="bg1"/>
                  </a:solidFill>
                </a:ln>
                <a:solidFill>
                  <a:schemeClr val="bg1"/>
                </a:solidFill>
                <a:cs typeface="Arial" panose="020B0604020202020204" pitchFamily="34" charset="0"/>
              </a:rPr>
              <a:t>ДОКУМЕНТАх</a:t>
            </a:r>
            <a:endParaRPr lang="en-US" sz="1600" b="1" cap="all" dirty="0">
              <a:ln>
                <a:solidFill>
                  <a:schemeClr val="bg1"/>
                </a:solidFill>
              </a:ln>
              <a:solidFill>
                <a:schemeClr val="bg1"/>
              </a:solidFill>
              <a:cs typeface="Arial" panose="020B0604020202020204" pitchFamily="34" charset="0"/>
            </a:endParaRPr>
          </a:p>
        </p:txBody>
      </p:sp>
      <p:pic>
        <p:nvPicPr>
          <p:cNvPr id="10" name="Рисунок 9"/>
          <p:cNvPicPr>
            <a:picLocks noChangeAspect="1"/>
          </p:cNvPicPr>
          <p:nvPr/>
        </p:nvPicPr>
        <p:blipFill>
          <a:blip r:embed="rId2" cstate="print"/>
          <a:stretch>
            <a:fillRect/>
          </a:stretch>
        </p:blipFill>
        <p:spPr>
          <a:xfrm>
            <a:off x="283269" y="1530636"/>
            <a:ext cx="4182770" cy="548688"/>
          </a:xfrm>
          <a:prstGeom prst="rect">
            <a:avLst/>
          </a:prstGeom>
        </p:spPr>
      </p:pic>
    </p:spTree>
    <p:extLst>
      <p:ext uri="{BB962C8B-B14F-4D97-AF65-F5344CB8AC3E}">
        <p14:creationId xmlns="" xmlns:p14="http://schemas.microsoft.com/office/powerpoint/2010/main" val="3277525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391" y="-315416"/>
            <a:ext cx="8844898" cy="2639870"/>
          </a:xfrm>
        </p:spPr>
        <p:txBody>
          <a:bodyPr>
            <a:normAutofit/>
          </a:bodyPr>
          <a:lstStyle/>
          <a:p>
            <a:pPr algn="ctr"/>
            <a:r>
              <a:rPr lang="uk-UA" sz="3600" b="1" dirty="0">
                <a:solidFill>
                  <a:srgbClr val="C00000"/>
                </a:solidFill>
              </a:rPr>
              <a:t>ДАТА  В  ДОКУМЕНТІ</a:t>
            </a:r>
            <a:r>
              <a:rPr lang="ru-RU" sz="2800" dirty="0">
                <a:solidFill>
                  <a:srgbClr val="C00000"/>
                </a:solidFill>
              </a:rPr>
              <a:t/>
            </a:r>
            <a:br>
              <a:rPr lang="ru-RU" sz="2800" dirty="0">
                <a:solidFill>
                  <a:srgbClr val="C00000"/>
                </a:solidFill>
              </a:rPr>
            </a:br>
            <a:r>
              <a:rPr lang="ru-RU" dirty="0"/>
              <a:t/>
            </a:r>
            <a:br>
              <a:rPr lang="ru-RU" dirty="0"/>
            </a:br>
            <a:endParaRPr lang="ru-RU" b="1" dirty="0">
              <a:solidFill>
                <a:schemeClr val="accent2">
                  <a:lumMod val="50000"/>
                </a:schemeClr>
              </a:solidFill>
              <a:latin typeface="+mn-lt"/>
            </a:endParaRPr>
          </a:p>
        </p:txBody>
      </p:sp>
      <p:sp>
        <p:nvSpPr>
          <p:cNvPr id="5" name="Объект 4"/>
          <p:cNvSpPr>
            <a:spLocks noGrp="1"/>
          </p:cNvSpPr>
          <p:nvPr>
            <p:ph idx="1"/>
          </p:nvPr>
        </p:nvSpPr>
        <p:spPr>
          <a:xfrm>
            <a:off x="146836" y="404664"/>
            <a:ext cx="9216008" cy="6453336"/>
          </a:xfrm>
        </p:spPr>
        <p:txBody>
          <a:bodyPr>
            <a:normAutofit fontScale="85000" lnSpcReduction="20000"/>
          </a:bodyPr>
          <a:lstStyle/>
          <a:p>
            <a:pPr marL="0" indent="0">
              <a:buNone/>
            </a:pPr>
            <a:r>
              <a:rPr lang="uk-UA" dirty="0"/>
              <a:t> </a:t>
            </a:r>
          </a:p>
          <a:p>
            <a:pPr marL="0" indent="0" algn="ctr">
              <a:buNone/>
            </a:pPr>
            <a:r>
              <a:rPr lang="uk-UA" sz="2900" b="1" dirty="0"/>
              <a:t>Окрім  цифрового</a:t>
            </a:r>
            <a:r>
              <a:rPr lang="uk-UA" sz="2900" b="1" dirty="0" smtClean="0"/>
              <a:t>,  </a:t>
            </a:r>
            <a:r>
              <a:rPr lang="uk-UA" sz="2900" b="1" dirty="0"/>
              <a:t>може використовуватись й </a:t>
            </a:r>
          </a:p>
          <a:p>
            <a:pPr marL="0" indent="0" algn="ctr">
              <a:buNone/>
            </a:pPr>
            <a:r>
              <a:rPr lang="uk-UA" sz="2900" b="1" dirty="0"/>
              <a:t>словесно – цифровий спосіб </a:t>
            </a:r>
            <a:endParaRPr lang="uk-UA" sz="2900" b="1" dirty="0">
              <a:solidFill>
                <a:srgbClr val="C00000"/>
              </a:solidFill>
            </a:endParaRPr>
          </a:p>
          <a:p>
            <a:pPr marL="0" indent="0" algn="ctr">
              <a:buNone/>
            </a:pPr>
            <a:endParaRPr lang="uk-UA" sz="2800" b="1" dirty="0">
              <a:solidFill>
                <a:srgbClr val="C00000"/>
              </a:solidFill>
            </a:endParaRPr>
          </a:p>
          <a:p>
            <a:pPr marL="0" indent="0" algn="ctr">
              <a:buNone/>
            </a:pPr>
            <a:endParaRPr lang="uk-UA" sz="2800" b="1" dirty="0">
              <a:solidFill>
                <a:srgbClr val="C00000"/>
              </a:solidFill>
            </a:endParaRPr>
          </a:p>
          <a:p>
            <a:pPr marL="0" indent="0" algn="ctr">
              <a:buNone/>
            </a:pPr>
            <a:endParaRPr lang="uk-UA" sz="2800" b="1" dirty="0">
              <a:solidFill>
                <a:srgbClr val="C00000"/>
              </a:solidFill>
            </a:endParaRPr>
          </a:p>
          <a:p>
            <a:pPr marL="0" indent="0" algn="ctr">
              <a:buNone/>
            </a:pPr>
            <a:endParaRPr lang="uk-UA" sz="2800" b="1" dirty="0">
              <a:solidFill>
                <a:srgbClr val="C00000"/>
              </a:solidFill>
            </a:endParaRPr>
          </a:p>
          <a:p>
            <a:pPr marL="0" indent="0" algn="ctr">
              <a:buNone/>
            </a:pPr>
            <a:endParaRPr lang="uk-UA" sz="2800" b="1" dirty="0">
              <a:solidFill>
                <a:srgbClr val="C00000"/>
              </a:solidFill>
            </a:endParaRPr>
          </a:p>
          <a:p>
            <a:pPr marL="0" indent="0" algn="ctr">
              <a:buNone/>
            </a:pPr>
            <a:endParaRPr lang="uk-UA" sz="2800" b="1" dirty="0">
              <a:solidFill>
                <a:srgbClr val="C00000"/>
              </a:solidFill>
            </a:endParaRPr>
          </a:p>
          <a:p>
            <a:pPr marL="0" indent="0" algn="ctr">
              <a:buNone/>
            </a:pPr>
            <a:endParaRPr lang="ru-RU" sz="900" b="1" dirty="0">
              <a:solidFill>
                <a:srgbClr val="C00000"/>
              </a:solidFill>
              <a:latin typeface="+mj-lt"/>
            </a:endParaRPr>
          </a:p>
          <a:p>
            <a:pPr marL="0" indent="0">
              <a:buNone/>
            </a:pPr>
            <a:r>
              <a:rPr lang="ru-RU" sz="3300" b="1" dirty="0" smtClean="0"/>
              <a:t>      Дата </a:t>
            </a:r>
            <a:r>
              <a:rPr lang="ru-RU" sz="3300" b="1" dirty="0"/>
              <a:t>документа на бланку </a:t>
            </a:r>
            <a:r>
              <a:rPr lang="ru-RU" sz="3300" b="1" dirty="0" err="1"/>
              <a:t>вказується</a:t>
            </a:r>
            <a:r>
              <a:rPr lang="ru-RU" sz="3300" b="1" dirty="0"/>
              <a:t>:</a:t>
            </a:r>
          </a:p>
          <a:p>
            <a:pPr marL="0" lvl="0" indent="0">
              <a:buNone/>
            </a:pPr>
            <a:r>
              <a:rPr lang="ru-RU" dirty="0"/>
              <a:t>   </a:t>
            </a:r>
            <a:r>
              <a:rPr lang="ru-RU" dirty="0" smtClean="0"/>
              <a:t>  </a:t>
            </a:r>
            <a:r>
              <a:rPr lang="ru-RU" dirty="0"/>
              <a:t>- у </a:t>
            </a:r>
            <a:r>
              <a:rPr lang="ru-RU" dirty="0" err="1"/>
              <a:t>внутрішніх</a:t>
            </a:r>
            <a:r>
              <a:rPr lang="ru-RU" dirty="0"/>
              <a:t> </a:t>
            </a:r>
            <a:r>
              <a:rPr lang="ru-RU" dirty="0" err="1" smtClean="0"/>
              <a:t>службових</a:t>
            </a:r>
            <a:r>
              <a:rPr lang="ru-RU" dirty="0" smtClean="0"/>
              <a:t> документах, як-от: заяви, </a:t>
            </a:r>
            <a:r>
              <a:rPr lang="ru-RU" dirty="0" err="1" smtClean="0"/>
              <a:t>доповідні</a:t>
            </a:r>
            <a:r>
              <a:rPr lang="ru-RU" dirty="0" smtClean="0"/>
              <a:t> й </a:t>
            </a:r>
          </a:p>
          <a:p>
            <a:pPr marL="0" lvl="0" indent="0">
              <a:buNone/>
            </a:pPr>
            <a:r>
              <a:rPr lang="ru-RU" dirty="0"/>
              <a:t> </a:t>
            </a:r>
            <a:r>
              <a:rPr lang="ru-RU" dirty="0" smtClean="0"/>
              <a:t>      </a:t>
            </a:r>
            <a:r>
              <a:rPr lang="ru-RU" dirty="0" err="1" smtClean="0"/>
              <a:t>пояснювальні</a:t>
            </a:r>
            <a:r>
              <a:rPr lang="ru-RU" dirty="0" smtClean="0"/>
              <a:t>  записки  </a:t>
            </a:r>
            <a:r>
              <a:rPr lang="ru-RU" dirty="0" err="1" smtClean="0"/>
              <a:t>тощо</a:t>
            </a:r>
            <a:r>
              <a:rPr lang="ru-RU" dirty="0" smtClean="0"/>
              <a:t>, </a:t>
            </a:r>
            <a:r>
              <a:rPr lang="ru-RU" dirty="0" err="1"/>
              <a:t>оформлених</a:t>
            </a:r>
            <a:r>
              <a:rPr lang="ru-RU" dirty="0"/>
              <a:t> не на </a:t>
            </a:r>
            <a:r>
              <a:rPr lang="ru-RU" dirty="0" smtClean="0"/>
              <a:t>бланку,  дату </a:t>
            </a:r>
          </a:p>
          <a:p>
            <a:pPr marL="0" lvl="0" indent="0">
              <a:buNone/>
            </a:pPr>
            <a:r>
              <a:rPr lang="ru-RU" dirty="0"/>
              <a:t> </a:t>
            </a:r>
            <a:r>
              <a:rPr lang="ru-RU" dirty="0" smtClean="0"/>
              <a:t>      проставляйте </a:t>
            </a:r>
            <a:r>
              <a:rPr lang="ru-RU" dirty="0" err="1" smtClean="0"/>
              <a:t>ліворуч</a:t>
            </a:r>
            <a:r>
              <a:rPr lang="ru-RU" dirty="0" smtClean="0"/>
              <a:t> </a:t>
            </a:r>
            <a:r>
              <a:rPr lang="ru-RU" dirty="0" err="1"/>
              <a:t>від</a:t>
            </a:r>
            <a:r>
              <a:rPr lang="ru-RU" dirty="0"/>
              <a:t> </a:t>
            </a:r>
            <a:r>
              <a:rPr lang="ru-RU" dirty="0" err="1"/>
              <a:t>особистого</a:t>
            </a:r>
            <a:r>
              <a:rPr lang="ru-RU" dirty="0"/>
              <a:t> </a:t>
            </a:r>
            <a:r>
              <a:rPr lang="ru-RU" dirty="0" err="1"/>
              <a:t>підпису</a:t>
            </a:r>
            <a:r>
              <a:rPr lang="ru-RU" dirty="0"/>
              <a:t> </a:t>
            </a:r>
            <a:r>
              <a:rPr lang="ru-RU" dirty="0" smtClean="0"/>
              <a:t>автора документа;</a:t>
            </a:r>
            <a:endParaRPr lang="ru-RU" dirty="0"/>
          </a:p>
          <a:p>
            <a:pPr marL="0" lvl="0" indent="0">
              <a:buNone/>
            </a:pPr>
            <a:r>
              <a:rPr lang="ru-RU" dirty="0" smtClean="0"/>
              <a:t>     - при </a:t>
            </a:r>
            <a:r>
              <a:rPr lang="ru-RU" dirty="0" err="1" smtClean="0"/>
              <a:t>використання</a:t>
            </a:r>
            <a:r>
              <a:rPr lang="ru-RU" dirty="0" smtClean="0"/>
              <a:t> </a:t>
            </a:r>
            <a:r>
              <a:rPr lang="ru-RU" dirty="0" err="1" smtClean="0"/>
              <a:t>автоматизованих</a:t>
            </a:r>
            <a:r>
              <a:rPr lang="ru-RU" dirty="0" smtClean="0"/>
              <a:t> систем </a:t>
            </a:r>
            <a:r>
              <a:rPr lang="ru-RU" dirty="0" err="1" smtClean="0"/>
              <a:t>організації</a:t>
            </a:r>
            <a:r>
              <a:rPr lang="ru-RU" dirty="0" smtClean="0"/>
              <a:t> </a:t>
            </a:r>
            <a:r>
              <a:rPr lang="ru-RU" dirty="0" err="1" smtClean="0"/>
              <a:t>діловодства</a:t>
            </a:r>
            <a:r>
              <a:rPr lang="ru-RU" dirty="0" smtClean="0"/>
              <a:t> </a:t>
            </a:r>
          </a:p>
          <a:p>
            <a:pPr marL="0" lvl="0" indent="0">
              <a:buNone/>
            </a:pPr>
            <a:r>
              <a:rPr lang="ru-RU" dirty="0" smtClean="0"/>
              <a:t>        </a:t>
            </a:r>
            <a:r>
              <a:rPr lang="ru-RU" dirty="0" err="1" smtClean="0"/>
              <a:t>можна</a:t>
            </a:r>
            <a:r>
              <a:rPr lang="ru-RU" dirty="0" smtClean="0"/>
              <a:t> </a:t>
            </a:r>
            <a:r>
              <a:rPr lang="ru-RU" dirty="0" err="1" smtClean="0"/>
              <a:t>проставляти</a:t>
            </a:r>
            <a:r>
              <a:rPr lang="ru-RU" dirty="0" smtClean="0"/>
              <a:t> дату </a:t>
            </a:r>
            <a:r>
              <a:rPr lang="ru-RU" dirty="0" err="1" smtClean="0"/>
              <a:t>реєстрації</a:t>
            </a:r>
            <a:r>
              <a:rPr lang="ru-RU" dirty="0" smtClean="0"/>
              <a:t> документа у </a:t>
            </a:r>
            <a:r>
              <a:rPr lang="ru-RU" dirty="0" err="1" smtClean="0"/>
              <a:t>складі</a:t>
            </a:r>
            <a:r>
              <a:rPr lang="ru-RU" dirty="0" smtClean="0"/>
              <a:t> штрих-коду </a:t>
            </a:r>
          </a:p>
          <a:p>
            <a:pPr marL="0" lvl="0" indent="0">
              <a:buNone/>
            </a:pPr>
            <a:r>
              <a:rPr lang="ru-RU" dirty="0" smtClean="0"/>
              <a:t>        </a:t>
            </a:r>
            <a:r>
              <a:rPr lang="ru-RU" dirty="0" err="1" smtClean="0"/>
              <a:t>або</a:t>
            </a:r>
            <a:r>
              <a:rPr lang="ru-RU" dirty="0" smtClean="0"/>
              <a:t> QR-коду, </a:t>
            </a:r>
            <a:r>
              <a:rPr lang="ru-RU" dirty="0" err="1" smtClean="0"/>
              <a:t>що</a:t>
            </a:r>
            <a:r>
              <a:rPr lang="ru-RU" dirty="0" smtClean="0"/>
              <a:t> </a:t>
            </a:r>
            <a:r>
              <a:rPr lang="ru-RU" dirty="0" err="1" smtClean="0"/>
              <a:t>створюється</a:t>
            </a:r>
            <a:r>
              <a:rPr lang="ru-RU" dirty="0" smtClean="0"/>
              <a:t> </a:t>
            </a:r>
            <a:r>
              <a:rPr lang="ru-RU" dirty="0" err="1" smtClean="0"/>
              <a:t>засобами</a:t>
            </a:r>
            <a:r>
              <a:rPr lang="ru-RU" dirty="0" smtClean="0"/>
              <a:t> </a:t>
            </a:r>
            <a:r>
              <a:rPr lang="ru-RU" dirty="0" err="1" smtClean="0"/>
              <a:t>цієї</a:t>
            </a:r>
            <a:r>
              <a:rPr lang="ru-RU" dirty="0" smtClean="0"/>
              <a:t> </a:t>
            </a:r>
            <a:r>
              <a:rPr lang="ru-RU" dirty="0" err="1" smtClean="0"/>
              <a:t>системи</a:t>
            </a:r>
            <a:r>
              <a:rPr lang="ru-RU" dirty="0" smtClean="0"/>
              <a:t>.</a:t>
            </a:r>
          </a:p>
          <a:p>
            <a:pPr lvl="0">
              <a:buFont typeface="Arial" panose="020B0604020202020204" pitchFamily="34" charset="0"/>
              <a:buChar char="•"/>
            </a:pPr>
            <a:endParaRPr lang="ru-RU" dirty="0" smtClean="0"/>
          </a:p>
          <a:p>
            <a:pPr marL="0" lvl="0" indent="0">
              <a:buNone/>
            </a:pPr>
            <a:endParaRPr lang="ru-RU" dirty="0"/>
          </a:p>
        </p:txBody>
      </p:sp>
      <p:sp>
        <p:nvSpPr>
          <p:cNvPr id="4" name="Rectangle 2">
            <a:extLst>
              <a:ext uri="{FF2B5EF4-FFF2-40B4-BE49-F238E27FC236}">
                <a16:creationId xmlns="" xmlns:a16="http://schemas.microsoft.com/office/drawing/2014/main" id="{35676C20-4CA7-4B55-B846-C0251D709E8A}"/>
              </a:ext>
            </a:extLst>
          </p:cNvPr>
          <p:cNvSpPr txBox="1">
            <a:spLocks/>
          </p:cNvSpPr>
          <p:nvPr/>
        </p:nvSpPr>
        <p:spPr>
          <a:xfrm>
            <a:off x="247543" y="2575842"/>
            <a:ext cx="3879849" cy="1087993"/>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ctr">
              <a:buFont typeface="Wingdings 2"/>
              <a:buNone/>
            </a:pPr>
            <a:r>
              <a:rPr lang="uk-UA" sz="2400" dirty="0">
                <a:solidFill>
                  <a:schemeClr val="tx1"/>
                </a:solidFill>
              </a:rPr>
              <a:t>07 грудня  2021 року</a:t>
            </a:r>
          </a:p>
          <a:p>
            <a:pPr marL="0" indent="0" algn="ctr">
              <a:buFont typeface="Wingdings 2"/>
              <a:buNone/>
            </a:pPr>
            <a:endParaRPr lang="uk-UA" sz="2650" dirty="0">
              <a:solidFill>
                <a:schemeClr val="tx1"/>
              </a:solidFill>
            </a:endParaRPr>
          </a:p>
        </p:txBody>
      </p:sp>
      <p:sp>
        <p:nvSpPr>
          <p:cNvPr id="6" name="Rectangle 2">
            <a:extLst>
              <a:ext uri="{FF2B5EF4-FFF2-40B4-BE49-F238E27FC236}">
                <a16:creationId xmlns="" xmlns:a16="http://schemas.microsoft.com/office/drawing/2014/main" id="{35676C20-4CA7-4B55-B846-C0251D709E8A}"/>
              </a:ext>
            </a:extLst>
          </p:cNvPr>
          <p:cNvSpPr txBox="1">
            <a:spLocks/>
          </p:cNvSpPr>
          <p:nvPr/>
        </p:nvSpPr>
        <p:spPr>
          <a:xfrm>
            <a:off x="4754840" y="2564904"/>
            <a:ext cx="3861495" cy="1088539"/>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ctr">
              <a:spcBef>
                <a:spcPts val="0"/>
              </a:spcBef>
              <a:buFont typeface="Wingdings 2"/>
              <a:buNone/>
            </a:pPr>
            <a:r>
              <a:rPr lang="uk-UA" sz="2400" dirty="0">
                <a:solidFill>
                  <a:schemeClr val="tx1"/>
                </a:solidFill>
              </a:rPr>
              <a:t>25 травня 2021 р.</a:t>
            </a:r>
          </a:p>
        </p:txBody>
      </p:sp>
      <p:sp>
        <p:nvSpPr>
          <p:cNvPr id="7" name="Arrow: Pentagon 40">
            <a:extLst>
              <a:ext uri="{FF2B5EF4-FFF2-40B4-BE49-F238E27FC236}">
                <a16:creationId xmlns="" xmlns:a16="http://schemas.microsoft.com/office/drawing/2014/main" id="{82C363AB-F2BB-450B-979E-8DE4224CF3FA}"/>
              </a:ext>
            </a:extLst>
          </p:cNvPr>
          <p:cNvSpPr/>
          <p:nvPr/>
        </p:nvSpPr>
        <p:spPr>
          <a:xfrm>
            <a:off x="4750089" y="1503594"/>
            <a:ext cx="4408048" cy="1061309"/>
          </a:xfrm>
          <a:prstGeom prst="homePlate">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r>
              <a:rPr lang="uk-UA" sz="1600" b="1" cap="all" dirty="0">
                <a:ln>
                  <a:solidFill>
                    <a:schemeClr val="bg1"/>
                  </a:solidFill>
                </a:ln>
                <a:solidFill>
                  <a:schemeClr val="bg1"/>
                </a:solidFill>
                <a:cs typeface="Arial" panose="020B0604020202020204" pitchFamily="34" charset="0"/>
              </a:rPr>
              <a:t>Допустимо вживати  слово «рік» у скороченому  варіанті</a:t>
            </a:r>
            <a:endParaRPr lang="en-US" sz="1600" b="1" cap="all" dirty="0">
              <a:ln>
                <a:solidFill>
                  <a:schemeClr val="bg1"/>
                </a:solidFill>
              </a:ln>
              <a:solidFill>
                <a:schemeClr val="bg1"/>
              </a:solidFill>
              <a:cs typeface="Arial" panose="020B0604020202020204" pitchFamily="34" charset="0"/>
            </a:endParaRPr>
          </a:p>
        </p:txBody>
      </p:sp>
      <p:sp>
        <p:nvSpPr>
          <p:cNvPr id="8" name="Arrow: Pentagon 40">
            <a:extLst>
              <a:ext uri="{FF2B5EF4-FFF2-40B4-BE49-F238E27FC236}">
                <a16:creationId xmlns="" xmlns:a16="http://schemas.microsoft.com/office/drawing/2014/main" id="{82C363AB-F2BB-450B-979E-8DE4224CF3FA}"/>
              </a:ext>
            </a:extLst>
          </p:cNvPr>
          <p:cNvSpPr/>
          <p:nvPr/>
        </p:nvSpPr>
        <p:spPr>
          <a:xfrm>
            <a:off x="247543" y="1503595"/>
            <a:ext cx="4401839" cy="1061309"/>
          </a:xfrm>
          <a:prstGeom prst="homePlate">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r>
              <a:rPr lang="uk-UA" sz="1600" b="1" u="heavy" cap="all" dirty="0">
                <a:ln>
                  <a:solidFill>
                    <a:schemeClr val="bg1"/>
                  </a:solidFill>
                </a:ln>
                <a:solidFill>
                  <a:schemeClr val="bg1"/>
                </a:solidFill>
                <a:cs typeface="Arial" panose="020B0604020202020204" pitchFamily="34" charset="0"/>
              </a:rPr>
              <a:t>ЯКЩО ДЕНЬ </a:t>
            </a:r>
            <a:r>
              <a:rPr lang="uk-UA" sz="1600" b="1" u="heavy" cap="all" dirty="0" err="1">
                <a:ln>
                  <a:solidFill>
                    <a:schemeClr val="bg1"/>
                  </a:solidFill>
                </a:ln>
                <a:solidFill>
                  <a:schemeClr val="bg1"/>
                </a:solidFill>
                <a:cs typeface="Arial" panose="020B0604020202020204" pitchFamily="34" charset="0"/>
              </a:rPr>
              <a:t>МІСТить</a:t>
            </a:r>
            <a:r>
              <a:rPr lang="uk-UA" sz="1600" b="1" u="heavy" cap="all" dirty="0">
                <a:ln>
                  <a:solidFill>
                    <a:schemeClr val="bg1"/>
                  </a:solidFill>
                </a:ln>
                <a:solidFill>
                  <a:schemeClr val="bg1"/>
                </a:solidFill>
                <a:cs typeface="Arial" panose="020B0604020202020204" pitchFamily="34" charset="0"/>
              </a:rPr>
              <a:t> одну цифру,  додають нуль</a:t>
            </a:r>
            <a:endParaRPr lang="en-US" sz="1600" b="1" u="heavy" cap="all" dirty="0">
              <a:ln>
                <a:solidFill>
                  <a:schemeClr val="bg1"/>
                </a:solidFill>
              </a:ln>
              <a:solidFill>
                <a:schemeClr val="bg1"/>
              </a:solidFill>
              <a:cs typeface="Arial" panose="020B0604020202020204" pitchFamily="34" charset="0"/>
            </a:endParaRPr>
          </a:p>
        </p:txBody>
      </p:sp>
    </p:spTree>
    <p:extLst>
      <p:ext uri="{BB962C8B-B14F-4D97-AF65-F5344CB8AC3E}">
        <p14:creationId xmlns="" xmlns:p14="http://schemas.microsoft.com/office/powerpoint/2010/main" val="3385748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p:nvPr/>
        </p:nvGrpSpPr>
        <p:grpSpPr>
          <a:xfrm>
            <a:off x="24424" y="1597449"/>
            <a:ext cx="9029311" cy="4207815"/>
            <a:chOff x="3925455" y="1191490"/>
            <a:chExt cx="6400799" cy="1123782"/>
          </a:xfrm>
        </p:grpSpPr>
        <p:sp>
          <p:nvSpPr>
            <p:cNvPr id="5" name="Rectangle 4"/>
            <p:cNvSpPr/>
            <p:nvPr/>
          </p:nvSpPr>
          <p:spPr>
            <a:xfrm>
              <a:off x="3925455" y="1191490"/>
              <a:ext cx="6400799" cy="112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uk-UA" sz="1350" dirty="0"/>
                <a:t>ДЕ</a:t>
              </a:r>
              <a:endParaRPr lang="en-US" sz="1350" dirty="0"/>
            </a:p>
          </p:txBody>
        </p:sp>
        <p:sp>
          <p:nvSpPr>
            <p:cNvPr id="7" name="Rectangle 3"/>
            <p:cNvSpPr/>
            <p:nvPr/>
          </p:nvSpPr>
          <p:spPr>
            <a:xfrm>
              <a:off x="3925456" y="1191490"/>
              <a:ext cx="492397" cy="11237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a:effectLst>
                    <a:outerShdw blurRad="38100" dist="38100" dir="2700000" algn="tl">
                      <a:srgbClr val="000000">
                        <a:alpha val="43137"/>
                      </a:srgbClr>
                    </a:outerShdw>
                  </a:effectLst>
                </a:rPr>
                <a:t>01</a:t>
              </a:r>
            </a:p>
          </p:txBody>
        </p:sp>
      </p:grpSp>
      <p:sp>
        <p:nvSpPr>
          <p:cNvPr id="9" name="Прямоугольник 8"/>
          <p:cNvSpPr/>
          <p:nvPr/>
        </p:nvSpPr>
        <p:spPr>
          <a:xfrm>
            <a:off x="719027" y="1597448"/>
            <a:ext cx="8629925" cy="4401205"/>
          </a:xfrm>
          <a:prstGeom prst="rect">
            <a:avLst/>
          </a:prstGeom>
        </p:spPr>
        <p:txBody>
          <a:bodyPr wrap="square">
            <a:spAutoFit/>
          </a:bodyPr>
          <a:lstStyle/>
          <a:p>
            <a:pPr lvl="0" algn="ctr"/>
            <a:r>
              <a:rPr lang="ru-RU" sz="2000" b="1" dirty="0"/>
              <a:t>ЗАКЛАД  ДОШКІЛЬНОЇ ОСВІТИ №5  «СОНЕЧКО»</a:t>
            </a:r>
          </a:p>
          <a:p>
            <a:pPr lvl="0" algn="ctr"/>
            <a:r>
              <a:rPr lang="uk-UA" sz="2000" b="1" dirty="0"/>
              <a:t>(ЗДО№5 «СОНЕЧКО»)</a:t>
            </a:r>
          </a:p>
          <a:p>
            <a:pPr lvl="0" algn="ctr"/>
            <a:endParaRPr lang="uk-UA" sz="2000" b="1" dirty="0"/>
          </a:p>
          <a:p>
            <a:pPr lvl="0" algn="ctr"/>
            <a:r>
              <a:rPr lang="uk-UA" sz="2000" b="1" dirty="0" smtClean="0"/>
              <a:t>Н </a:t>
            </a:r>
            <a:r>
              <a:rPr lang="uk-UA" sz="2000" b="1" dirty="0"/>
              <a:t>А К А З </a:t>
            </a:r>
          </a:p>
          <a:p>
            <a:pPr lvl="0"/>
            <a:endParaRPr lang="uk-UA" sz="2000" b="1" dirty="0"/>
          </a:p>
          <a:p>
            <a:pPr lvl="0"/>
            <a:r>
              <a:rPr lang="uk-UA" sz="2000" dirty="0"/>
              <a:t>09.09.2021                               </a:t>
            </a:r>
            <a:r>
              <a:rPr lang="uk-UA" sz="2000" dirty="0" smtClean="0"/>
              <a:t>         </a:t>
            </a:r>
            <a:r>
              <a:rPr lang="uk-UA" sz="2000" dirty="0"/>
              <a:t>м. Ковель                                 №125-к/</a:t>
            </a:r>
            <a:r>
              <a:rPr lang="uk-UA" sz="2000" dirty="0" err="1"/>
              <a:t>тр</a:t>
            </a:r>
            <a:endParaRPr lang="uk-UA" sz="2000" dirty="0"/>
          </a:p>
          <a:p>
            <a:pPr lvl="0"/>
            <a:endParaRPr lang="uk-UA" sz="2000" dirty="0"/>
          </a:p>
          <a:p>
            <a:pPr lvl="0"/>
            <a:r>
              <a:rPr lang="uk-UA" sz="2000" dirty="0"/>
              <a:t>…</a:t>
            </a:r>
          </a:p>
          <a:p>
            <a:pPr lvl="0"/>
            <a:endParaRPr lang="uk-UA" sz="2000" dirty="0"/>
          </a:p>
          <a:p>
            <a:pPr lvl="0"/>
            <a:r>
              <a:rPr lang="uk-UA" sz="2000" dirty="0"/>
              <a:t>    Керуючись постановою Кабінету Міністрів України від 09 грудня 2020 р.  №1236..</a:t>
            </a:r>
          </a:p>
          <a:p>
            <a:pPr lvl="0"/>
            <a:endParaRPr lang="uk-UA" sz="2000" dirty="0"/>
          </a:p>
          <a:p>
            <a:pPr lvl="0"/>
            <a:r>
              <a:rPr lang="uk-UA" sz="2000" dirty="0"/>
              <a:t>НАКАЗУЮ:</a:t>
            </a:r>
          </a:p>
          <a:p>
            <a:pPr lvl="0" algn="ctr"/>
            <a:endParaRPr lang="ru-RU" sz="2000" b="1" dirty="0"/>
          </a:p>
        </p:txBody>
      </p:sp>
      <p:sp>
        <p:nvSpPr>
          <p:cNvPr id="22" name="Заголовок 21"/>
          <p:cNvSpPr>
            <a:spLocks noGrp="1"/>
          </p:cNvSpPr>
          <p:nvPr>
            <p:ph type="title"/>
          </p:nvPr>
        </p:nvSpPr>
        <p:spPr>
          <a:xfrm>
            <a:off x="-98471" y="22385"/>
            <a:ext cx="9439217" cy="1360486"/>
          </a:xfrm>
        </p:spPr>
        <p:txBody>
          <a:bodyPr>
            <a:normAutofit/>
          </a:bodyPr>
          <a:lstStyle/>
          <a:p>
            <a:pPr algn="ctr"/>
            <a:r>
              <a:rPr lang="uk-UA" sz="2600" b="1" dirty="0">
                <a:solidFill>
                  <a:srgbClr val="C00000"/>
                </a:solidFill>
                <a:latin typeface="+mn-lt"/>
              </a:rPr>
              <a:t>У різних   реквізитах   одного  документа  дату можна    оформляти,  як  словесно- цифровим способом,  так і цифровим </a:t>
            </a:r>
            <a:endParaRPr lang="ru-RU" sz="2600" b="1" dirty="0">
              <a:solidFill>
                <a:srgbClr val="C00000"/>
              </a:solidFill>
              <a:latin typeface="+mn-lt"/>
            </a:endParaRPr>
          </a:p>
        </p:txBody>
      </p:sp>
      <p:sp>
        <p:nvSpPr>
          <p:cNvPr id="10" name="Овал 9"/>
          <p:cNvSpPr/>
          <p:nvPr/>
        </p:nvSpPr>
        <p:spPr>
          <a:xfrm>
            <a:off x="7871541" y="4002600"/>
            <a:ext cx="294728" cy="277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2</a:t>
            </a:r>
            <a:endParaRPr lang="ru-RU" dirty="0"/>
          </a:p>
        </p:txBody>
      </p:sp>
      <p:sp>
        <p:nvSpPr>
          <p:cNvPr id="18" name="Овал 17"/>
          <p:cNvSpPr/>
          <p:nvPr/>
        </p:nvSpPr>
        <p:spPr>
          <a:xfrm>
            <a:off x="1127791" y="2834357"/>
            <a:ext cx="294728" cy="277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a:t>
            </a:r>
            <a:endParaRPr lang="ru-RU" dirty="0"/>
          </a:p>
        </p:txBody>
      </p:sp>
      <p:sp>
        <p:nvSpPr>
          <p:cNvPr id="19" name="Овал 18"/>
          <p:cNvSpPr/>
          <p:nvPr/>
        </p:nvSpPr>
        <p:spPr>
          <a:xfrm>
            <a:off x="224362" y="6498568"/>
            <a:ext cx="294728" cy="277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2</a:t>
            </a:r>
            <a:endParaRPr lang="ru-RU" dirty="0"/>
          </a:p>
        </p:txBody>
      </p:sp>
      <p:sp>
        <p:nvSpPr>
          <p:cNvPr id="11" name="Прямоугольник 10"/>
          <p:cNvSpPr/>
          <p:nvPr/>
        </p:nvSpPr>
        <p:spPr>
          <a:xfrm>
            <a:off x="688226" y="5899469"/>
            <a:ext cx="9307200" cy="1523494"/>
          </a:xfrm>
          <a:prstGeom prst="rect">
            <a:avLst/>
          </a:prstGeom>
        </p:spPr>
        <p:txBody>
          <a:bodyPr wrap="square">
            <a:spAutoFit/>
          </a:bodyPr>
          <a:lstStyle/>
          <a:p>
            <a:r>
              <a:rPr lang="uk-UA" sz="1900" dirty="0"/>
              <a:t>У реквізиті  «Дата   документа» </a:t>
            </a:r>
            <a:r>
              <a:rPr lang="uk-UA" sz="1900" dirty="0" smtClean="0"/>
              <a:t>–  тільки  </a:t>
            </a:r>
            <a:r>
              <a:rPr lang="uk-UA" sz="1900" dirty="0"/>
              <a:t>цифровий   спосіб</a:t>
            </a:r>
          </a:p>
          <a:p>
            <a:pPr lvl="0"/>
            <a:r>
              <a:rPr lang="uk-UA" sz="1900" dirty="0" smtClean="0"/>
              <a:t>Використовуйте словесно </a:t>
            </a:r>
            <a:r>
              <a:rPr lang="uk-UA" sz="1900" dirty="0"/>
              <a:t>- цифровий </a:t>
            </a:r>
            <a:r>
              <a:rPr lang="uk-UA" sz="1900" dirty="0" smtClean="0"/>
              <a:t> </a:t>
            </a:r>
            <a:r>
              <a:rPr lang="uk-UA" sz="1900" dirty="0"/>
              <a:t>спосіб,  якщо наводите  реквізити  </a:t>
            </a:r>
            <a:endParaRPr lang="uk-UA" sz="1900" dirty="0" smtClean="0"/>
          </a:p>
          <a:p>
            <a:pPr lvl="0"/>
            <a:r>
              <a:rPr lang="uk-UA" sz="1900" dirty="0" smtClean="0"/>
              <a:t> </a:t>
            </a:r>
            <a:r>
              <a:rPr lang="uk-UA" sz="1900" dirty="0"/>
              <a:t>нормативно </a:t>
            </a:r>
            <a:r>
              <a:rPr lang="uk-UA" sz="1900" dirty="0" smtClean="0"/>
              <a:t>-  правового </a:t>
            </a:r>
            <a:r>
              <a:rPr lang="uk-UA" sz="1900" dirty="0"/>
              <a:t>акта</a:t>
            </a:r>
            <a:endParaRPr lang="ru-RU" sz="1900" dirty="0"/>
          </a:p>
          <a:p>
            <a:endParaRPr lang="uk-UA" b="1" dirty="0">
              <a:solidFill>
                <a:srgbClr val="C00000"/>
              </a:solidFill>
            </a:endParaRPr>
          </a:p>
          <a:p>
            <a:endParaRPr lang="ru-RU" dirty="0"/>
          </a:p>
        </p:txBody>
      </p:sp>
      <p:pic>
        <p:nvPicPr>
          <p:cNvPr id="12" name="Рисунок 11"/>
          <p:cNvPicPr>
            <a:picLocks noChangeAspect="1"/>
          </p:cNvPicPr>
          <p:nvPr/>
        </p:nvPicPr>
        <p:blipFill>
          <a:blip r:embed="rId2" cstate="print"/>
          <a:stretch>
            <a:fillRect/>
          </a:stretch>
        </p:blipFill>
        <p:spPr>
          <a:xfrm>
            <a:off x="126630" y="5899469"/>
            <a:ext cx="402371" cy="499915"/>
          </a:xfrm>
          <a:prstGeom prst="rect">
            <a:avLst/>
          </a:prstGeom>
        </p:spPr>
      </p:pic>
    </p:spTree>
    <p:extLst>
      <p:ext uri="{BB962C8B-B14F-4D97-AF65-F5344CB8AC3E}">
        <p14:creationId xmlns="" xmlns:p14="http://schemas.microsoft.com/office/powerpoint/2010/main" val="3138070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 xmlns:a16="http://schemas.microsoft.com/office/drawing/2014/main" id="{35676C20-4CA7-4B55-B846-C0251D709E8A}"/>
              </a:ext>
            </a:extLst>
          </p:cNvPr>
          <p:cNvSpPr txBox="1">
            <a:spLocks/>
          </p:cNvSpPr>
          <p:nvPr/>
        </p:nvSpPr>
        <p:spPr>
          <a:xfrm>
            <a:off x="2791303" y="2376465"/>
            <a:ext cx="3456384" cy="1368152"/>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ctr">
              <a:spcBef>
                <a:spcPts val="0"/>
              </a:spcBef>
              <a:buFont typeface="Wingdings 2"/>
              <a:buNone/>
            </a:pPr>
            <a:r>
              <a:rPr lang="uk-UA" sz="2000" dirty="0">
                <a:solidFill>
                  <a:schemeClr val="tx1"/>
                </a:solidFill>
              </a:rPr>
              <a:t>123/01-10</a:t>
            </a:r>
          </a:p>
          <a:p>
            <a:pPr marL="0" indent="0" algn="ctr">
              <a:spcBef>
                <a:spcPts val="0"/>
              </a:spcBef>
              <a:buFont typeface="Wingdings 2"/>
              <a:buNone/>
            </a:pPr>
            <a:r>
              <a:rPr lang="uk-UA" sz="2000" dirty="0">
                <a:solidFill>
                  <a:schemeClr val="tx1"/>
                </a:solidFill>
              </a:rPr>
              <a:t>321/01/01-10</a:t>
            </a:r>
          </a:p>
          <a:p>
            <a:pPr marL="0" indent="0" algn="ctr">
              <a:spcBef>
                <a:spcPts val="0"/>
              </a:spcBef>
              <a:buFont typeface="Wingdings 2"/>
              <a:buNone/>
            </a:pPr>
            <a:r>
              <a:rPr lang="uk-UA" sz="2000" dirty="0">
                <a:solidFill>
                  <a:schemeClr val="tx1"/>
                </a:solidFill>
              </a:rPr>
              <a:t>01-10/456</a:t>
            </a:r>
          </a:p>
          <a:p>
            <a:pPr marL="0" indent="0" algn="ctr">
              <a:spcBef>
                <a:spcPts val="0"/>
              </a:spcBef>
              <a:buFont typeface="Wingdings 2"/>
              <a:buNone/>
            </a:pPr>
            <a:endParaRPr lang="uk-UA" sz="2400" dirty="0">
              <a:solidFill>
                <a:schemeClr val="tx1"/>
              </a:solidFill>
            </a:endParaRPr>
          </a:p>
        </p:txBody>
      </p:sp>
      <p:sp>
        <p:nvSpPr>
          <p:cNvPr id="2" name="Заголовок 1"/>
          <p:cNvSpPr>
            <a:spLocks noGrp="1"/>
          </p:cNvSpPr>
          <p:nvPr>
            <p:ph type="title"/>
          </p:nvPr>
        </p:nvSpPr>
        <p:spPr>
          <a:xfrm>
            <a:off x="261051" y="603492"/>
            <a:ext cx="8637737" cy="648072"/>
          </a:xfrm>
        </p:spPr>
        <p:txBody>
          <a:bodyPr>
            <a:normAutofit fontScale="90000"/>
          </a:bodyPr>
          <a:lstStyle/>
          <a:p>
            <a:pPr algn="ctr"/>
            <a:r>
              <a:rPr lang="uk-UA" sz="3600" b="1" dirty="0">
                <a:solidFill>
                  <a:srgbClr val="C00000"/>
                </a:solidFill>
              </a:rPr>
              <a:t>11. </a:t>
            </a:r>
            <a:r>
              <a:rPr lang="uk-UA" sz="3600" b="1" dirty="0" smtClean="0">
                <a:solidFill>
                  <a:srgbClr val="C00000"/>
                </a:solidFill>
              </a:rPr>
              <a:t>«РЕЄСТРАЦІЙНИЙ  ІНДЕКС»</a:t>
            </a:r>
            <a:r>
              <a:rPr lang="uk-UA" sz="3600" b="1" dirty="0">
                <a:solidFill>
                  <a:srgbClr val="C00000"/>
                </a:solidFill>
              </a:rPr>
              <a:t/>
            </a:r>
            <a:br>
              <a:rPr lang="uk-UA" sz="3600" b="1" dirty="0">
                <a:solidFill>
                  <a:srgbClr val="C00000"/>
                </a:solidFill>
              </a:rPr>
            </a:br>
            <a:r>
              <a:rPr lang="uk-UA" sz="3600" b="1" dirty="0">
                <a:solidFill>
                  <a:srgbClr val="C00000"/>
                </a:solidFill>
              </a:rPr>
              <a:t>СКЛАДНИКИ:</a:t>
            </a:r>
            <a:endParaRPr lang="ru-RU" b="1" dirty="0">
              <a:solidFill>
                <a:schemeClr val="accent2">
                  <a:lumMod val="50000"/>
                </a:schemeClr>
              </a:solidFill>
              <a:latin typeface="+mn-lt"/>
            </a:endParaRPr>
          </a:p>
        </p:txBody>
      </p:sp>
      <p:sp>
        <p:nvSpPr>
          <p:cNvPr id="5" name="Объект 4"/>
          <p:cNvSpPr>
            <a:spLocks noGrp="1"/>
          </p:cNvSpPr>
          <p:nvPr>
            <p:ph idx="1"/>
          </p:nvPr>
        </p:nvSpPr>
        <p:spPr>
          <a:xfrm>
            <a:off x="146836" y="692696"/>
            <a:ext cx="9216008" cy="6165304"/>
          </a:xfrm>
        </p:spPr>
        <p:txBody>
          <a:bodyPr>
            <a:normAutofit fontScale="77500" lnSpcReduction="20000"/>
          </a:bodyPr>
          <a:lstStyle/>
          <a:p>
            <a:pPr marL="0" indent="0">
              <a:buNone/>
            </a:pPr>
            <a:r>
              <a:rPr lang="uk-UA" dirty="0"/>
              <a:t> </a:t>
            </a:r>
          </a:p>
          <a:p>
            <a:pPr marL="0" indent="0" algn="ctr">
              <a:buNone/>
            </a:pPr>
            <a:endParaRPr lang="uk-UA" sz="2800" b="1" dirty="0">
              <a:solidFill>
                <a:srgbClr val="C00000"/>
              </a:solidFill>
            </a:endParaRPr>
          </a:p>
          <a:p>
            <a:pPr marL="0" indent="0" algn="ctr">
              <a:buNone/>
            </a:pPr>
            <a:endParaRPr lang="uk-UA" sz="2800" b="1" dirty="0">
              <a:solidFill>
                <a:srgbClr val="C00000"/>
              </a:solidFill>
            </a:endParaRPr>
          </a:p>
          <a:p>
            <a:pPr marL="0" indent="0" algn="ctr">
              <a:buNone/>
            </a:pPr>
            <a:endParaRPr lang="uk-UA" sz="2800" b="1" dirty="0">
              <a:solidFill>
                <a:srgbClr val="C00000"/>
              </a:solidFill>
            </a:endParaRPr>
          </a:p>
          <a:p>
            <a:pPr marL="0" indent="0" algn="ctr">
              <a:buNone/>
            </a:pPr>
            <a:endParaRPr lang="uk-UA" sz="2800" b="1" dirty="0">
              <a:solidFill>
                <a:srgbClr val="C00000"/>
              </a:solidFill>
            </a:endParaRPr>
          </a:p>
          <a:p>
            <a:pPr marL="0" indent="0" algn="ctr">
              <a:buNone/>
            </a:pPr>
            <a:endParaRPr lang="uk-UA" sz="2800" b="1" dirty="0" smtClean="0">
              <a:solidFill>
                <a:srgbClr val="C00000"/>
              </a:solidFill>
            </a:endParaRPr>
          </a:p>
          <a:p>
            <a:pPr marL="0" indent="0" algn="ctr">
              <a:buNone/>
            </a:pPr>
            <a:endParaRPr lang="uk-UA" sz="2800" b="1" dirty="0">
              <a:solidFill>
                <a:srgbClr val="C00000"/>
              </a:solidFill>
            </a:endParaRPr>
          </a:p>
          <a:p>
            <a:pPr marL="0" indent="0" algn="ctr">
              <a:buNone/>
            </a:pPr>
            <a:endParaRPr lang="ru-RU" sz="3300" b="1" dirty="0">
              <a:solidFill>
                <a:srgbClr val="C00000"/>
              </a:solidFill>
              <a:latin typeface="+mj-lt"/>
            </a:endParaRPr>
          </a:p>
          <a:p>
            <a:pPr marL="0" indent="0">
              <a:buNone/>
            </a:pPr>
            <a:endParaRPr lang="uk-UA" dirty="0"/>
          </a:p>
          <a:p>
            <a:pPr marL="0" indent="0">
              <a:buNone/>
            </a:pPr>
            <a:r>
              <a:rPr lang="uk-UA" sz="3100" b="1" dirty="0"/>
              <a:t>Цей індекс містить:</a:t>
            </a:r>
            <a:endParaRPr lang="ru-RU" sz="3100" b="1" dirty="0"/>
          </a:p>
          <a:p>
            <a:pPr lvl="0"/>
            <a:r>
              <a:rPr lang="ru-RU" dirty="0" err="1"/>
              <a:t>порядковий</a:t>
            </a:r>
            <a:r>
              <a:rPr lang="ru-RU" dirty="0"/>
              <a:t> номер документа в межах </a:t>
            </a:r>
            <a:r>
              <a:rPr lang="ru-RU" dirty="0" err="1"/>
              <a:t>реєстрованої</a:t>
            </a:r>
            <a:r>
              <a:rPr lang="ru-RU" dirty="0"/>
              <a:t> </a:t>
            </a:r>
            <a:r>
              <a:rPr lang="ru-RU" dirty="0" err="1"/>
              <a:t>групи</a:t>
            </a:r>
            <a:r>
              <a:rPr lang="ru-RU" dirty="0"/>
              <a:t> </a:t>
            </a:r>
            <a:r>
              <a:rPr lang="ru-RU" dirty="0" err="1"/>
              <a:t>документів</a:t>
            </a:r>
            <a:r>
              <a:rPr lang="ru-RU" dirty="0"/>
              <a:t>;</a:t>
            </a:r>
          </a:p>
          <a:p>
            <a:pPr lvl="0"/>
            <a:r>
              <a:rPr lang="ru-RU" dirty="0" err="1"/>
              <a:t>індекс</a:t>
            </a:r>
            <a:r>
              <a:rPr lang="ru-RU" dirty="0"/>
              <a:t>, </a:t>
            </a:r>
            <a:r>
              <a:rPr lang="ru-RU" dirty="0" err="1"/>
              <a:t>використовуваний</a:t>
            </a:r>
            <a:r>
              <a:rPr lang="ru-RU" dirty="0"/>
              <a:t> </a:t>
            </a:r>
            <a:r>
              <a:rPr lang="ru-RU" dirty="0" err="1" smtClean="0"/>
              <a:t>юридичною</a:t>
            </a:r>
            <a:r>
              <a:rPr lang="ru-RU" dirty="0" smtClean="0"/>
              <a:t> особою </a:t>
            </a:r>
            <a:r>
              <a:rPr lang="ru-RU" dirty="0"/>
              <a:t>— за номенклатурою справ, структурного </a:t>
            </a:r>
            <a:r>
              <a:rPr lang="ru-RU" dirty="0" err="1"/>
              <a:t>підрозділу</a:t>
            </a:r>
            <a:r>
              <a:rPr lang="ru-RU" dirty="0"/>
              <a:t>, </a:t>
            </a:r>
            <a:r>
              <a:rPr lang="ru-RU" dirty="0" err="1"/>
              <a:t>кореспондентів</a:t>
            </a:r>
            <a:r>
              <a:rPr lang="ru-RU" dirty="0"/>
              <a:t>, </a:t>
            </a:r>
            <a:r>
              <a:rPr lang="ru-RU" dirty="0" err="1"/>
              <a:t>посадових</a:t>
            </a:r>
            <a:r>
              <a:rPr lang="ru-RU" dirty="0"/>
              <a:t> </a:t>
            </a:r>
            <a:r>
              <a:rPr lang="ru-RU" dirty="0" err="1"/>
              <a:t>осіб</a:t>
            </a:r>
            <a:r>
              <a:rPr lang="ru-RU" dirty="0"/>
              <a:t>, </a:t>
            </a:r>
            <a:r>
              <a:rPr lang="ru-RU" dirty="0" err="1"/>
              <a:t>які</a:t>
            </a:r>
            <a:r>
              <a:rPr lang="ru-RU" dirty="0"/>
              <a:t> </a:t>
            </a:r>
            <a:r>
              <a:rPr lang="ru-RU" dirty="0" err="1"/>
              <a:t>розглядають</a:t>
            </a:r>
            <a:r>
              <a:rPr lang="ru-RU" dirty="0"/>
              <a:t> </a:t>
            </a:r>
            <a:r>
              <a:rPr lang="ru-RU" dirty="0" err="1"/>
              <a:t>або</a:t>
            </a:r>
            <a:r>
              <a:rPr lang="ru-RU" dirty="0"/>
              <a:t> </a:t>
            </a:r>
            <a:r>
              <a:rPr lang="ru-RU" dirty="0" err="1"/>
              <a:t>підписують</a:t>
            </a:r>
            <a:r>
              <a:rPr lang="ru-RU" dirty="0"/>
              <a:t> документ, </a:t>
            </a:r>
            <a:r>
              <a:rPr lang="ru-RU" dirty="0" err="1"/>
              <a:t>виконавців</a:t>
            </a:r>
            <a:r>
              <a:rPr lang="ru-RU" dirty="0"/>
              <a:t>, </a:t>
            </a:r>
            <a:r>
              <a:rPr lang="ru-RU" dirty="0" err="1"/>
              <a:t>питань</a:t>
            </a:r>
            <a:r>
              <a:rPr lang="ru-RU" dirty="0"/>
              <a:t> </a:t>
            </a:r>
            <a:r>
              <a:rPr lang="ru-RU" dirty="0" err="1"/>
              <a:t>діяльності</a:t>
            </a:r>
            <a:r>
              <a:rPr lang="ru-RU" dirty="0"/>
              <a:t> </a:t>
            </a:r>
            <a:r>
              <a:rPr lang="ru-RU" dirty="0" err="1"/>
              <a:t>яких</a:t>
            </a:r>
            <a:r>
              <a:rPr lang="ru-RU" dirty="0"/>
              <a:t> </a:t>
            </a:r>
            <a:r>
              <a:rPr lang="ru-RU" dirty="0" err="1"/>
              <a:t>стосується</a:t>
            </a:r>
            <a:r>
              <a:rPr lang="ru-RU" dirty="0"/>
              <a:t> </a:t>
            </a:r>
            <a:r>
              <a:rPr lang="ru-RU" dirty="0" smtClean="0"/>
              <a:t>документ;</a:t>
            </a:r>
            <a:endParaRPr lang="ru-RU" dirty="0"/>
          </a:p>
          <a:p>
            <a:r>
              <a:rPr lang="ru-RU" dirty="0" err="1" smtClean="0"/>
              <a:t>частини</a:t>
            </a:r>
            <a:r>
              <a:rPr lang="ru-RU" dirty="0" smtClean="0"/>
              <a:t> </a:t>
            </a:r>
            <a:r>
              <a:rPr lang="ru-RU" dirty="0" err="1"/>
              <a:t>індексу</a:t>
            </a:r>
            <a:r>
              <a:rPr lang="ru-RU" dirty="0"/>
              <a:t> </a:t>
            </a:r>
            <a:r>
              <a:rPr lang="ru-RU" dirty="0" err="1"/>
              <a:t>пишуться</a:t>
            </a:r>
            <a:r>
              <a:rPr lang="ru-RU" dirty="0"/>
              <a:t> через </a:t>
            </a:r>
            <a:r>
              <a:rPr lang="ru-RU" dirty="0" err="1"/>
              <a:t>правобічну</a:t>
            </a:r>
            <a:r>
              <a:rPr lang="ru-RU" dirty="0"/>
              <a:t> </a:t>
            </a:r>
            <a:r>
              <a:rPr lang="ru-RU" dirty="0" err="1"/>
              <a:t>похилу</a:t>
            </a:r>
            <a:r>
              <a:rPr lang="ru-RU" dirty="0"/>
              <a:t> риску. Порядок </a:t>
            </a:r>
            <a:r>
              <a:rPr lang="ru-RU" dirty="0" err="1"/>
              <a:t>написання</a:t>
            </a:r>
            <a:r>
              <a:rPr lang="ru-RU" dirty="0"/>
              <a:t> </a:t>
            </a:r>
            <a:r>
              <a:rPr lang="ru-RU" dirty="0" err="1"/>
              <a:t>частин</a:t>
            </a:r>
            <a:r>
              <a:rPr lang="ru-RU" dirty="0"/>
              <a:t> </a:t>
            </a:r>
            <a:r>
              <a:rPr lang="ru-RU" dirty="0" err="1"/>
              <a:t>індексу</a:t>
            </a:r>
            <a:r>
              <a:rPr lang="ru-RU" dirty="0"/>
              <a:t> </a:t>
            </a:r>
            <a:r>
              <a:rPr lang="ru-RU" dirty="0" err="1"/>
              <a:t>може</a:t>
            </a:r>
            <a:r>
              <a:rPr lang="ru-RU" dirty="0"/>
              <a:t> </a:t>
            </a:r>
            <a:r>
              <a:rPr lang="ru-RU" dirty="0" err="1"/>
              <a:t>змінюватись</a:t>
            </a:r>
            <a:r>
              <a:rPr lang="ru-RU" dirty="0"/>
              <a:t> у </a:t>
            </a:r>
            <a:r>
              <a:rPr lang="ru-RU" dirty="0" err="1"/>
              <a:t>залежності</a:t>
            </a:r>
            <a:r>
              <a:rPr lang="ru-RU" dirty="0"/>
              <a:t> </a:t>
            </a:r>
            <a:r>
              <a:rPr lang="ru-RU" dirty="0" err="1"/>
              <a:t>від</a:t>
            </a:r>
            <a:r>
              <a:rPr lang="ru-RU" dirty="0"/>
              <a:t> </a:t>
            </a:r>
            <a:r>
              <a:rPr lang="ru-RU" dirty="0" err="1"/>
              <a:t>реєстрованого</a:t>
            </a:r>
            <a:r>
              <a:rPr lang="ru-RU" dirty="0"/>
              <a:t> документа (</a:t>
            </a:r>
            <a:r>
              <a:rPr lang="ru-RU" dirty="0" err="1"/>
              <a:t>вхідний</a:t>
            </a:r>
            <a:r>
              <a:rPr lang="ru-RU" dirty="0"/>
              <a:t> </a:t>
            </a:r>
            <a:r>
              <a:rPr lang="ru-RU" dirty="0" err="1"/>
              <a:t>чи</a:t>
            </a:r>
            <a:r>
              <a:rPr lang="ru-RU" dirty="0"/>
              <a:t> </a:t>
            </a:r>
            <a:r>
              <a:rPr lang="ru-RU" dirty="0" err="1"/>
              <a:t>створений</a:t>
            </a:r>
            <a:r>
              <a:rPr lang="ru-RU" dirty="0"/>
              <a:t> </a:t>
            </a:r>
            <a:r>
              <a:rPr lang="ru-RU" dirty="0" err="1" smtClean="0"/>
              <a:t>юридичною</a:t>
            </a:r>
            <a:r>
              <a:rPr lang="ru-RU" dirty="0" smtClean="0"/>
              <a:t> особою);</a:t>
            </a:r>
            <a:endParaRPr lang="ru-RU" dirty="0"/>
          </a:p>
          <a:p>
            <a:r>
              <a:rPr lang="ru-RU" dirty="0" smtClean="0"/>
              <a:t>при </a:t>
            </a:r>
            <a:r>
              <a:rPr lang="ru-RU" dirty="0" err="1"/>
              <a:t>використанні</a:t>
            </a:r>
            <a:r>
              <a:rPr lang="ru-RU" dirty="0"/>
              <a:t> </a:t>
            </a:r>
            <a:r>
              <a:rPr lang="ru-RU" dirty="0" err="1"/>
              <a:t>автоматизованих</a:t>
            </a:r>
            <a:r>
              <a:rPr lang="ru-RU" dirty="0"/>
              <a:t> систем </a:t>
            </a:r>
            <a:r>
              <a:rPr lang="ru-RU" dirty="0" err="1"/>
              <a:t>організації</a:t>
            </a:r>
            <a:r>
              <a:rPr lang="ru-RU" dirty="0"/>
              <a:t> </a:t>
            </a:r>
            <a:r>
              <a:rPr lang="ru-RU" dirty="0" err="1"/>
              <a:t>діловодства</a:t>
            </a:r>
            <a:r>
              <a:rPr lang="ru-RU" dirty="0"/>
              <a:t> </a:t>
            </a:r>
            <a:r>
              <a:rPr lang="ru-RU" dirty="0" err="1"/>
              <a:t>можна</a:t>
            </a:r>
            <a:r>
              <a:rPr lang="ru-RU" dirty="0"/>
              <a:t> </a:t>
            </a:r>
            <a:r>
              <a:rPr lang="ru-RU" dirty="0" err="1"/>
              <a:t>вказувати</a:t>
            </a:r>
            <a:r>
              <a:rPr lang="ru-RU" dirty="0"/>
              <a:t> </a:t>
            </a:r>
            <a:r>
              <a:rPr lang="ru-RU" dirty="0" err="1"/>
              <a:t>реєстраційний</a:t>
            </a:r>
            <a:r>
              <a:rPr lang="ru-RU" dirty="0"/>
              <a:t> </a:t>
            </a:r>
            <a:r>
              <a:rPr lang="ru-RU" dirty="0" err="1"/>
              <a:t>індекс</a:t>
            </a:r>
            <a:r>
              <a:rPr lang="ru-RU" dirty="0"/>
              <a:t> документа у </a:t>
            </a:r>
            <a:r>
              <a:rPr lang="ru-RU" dirty="0" err="1"/>
              <a:t>складі</a:t>
            </a:r>
            <a:r>
              <a:rPr lang="ru-RU" dirty="0"/>
              <a:t> штрих-коду </a:t>
            </a:r>
            <a:r>
              <a:rPr lang="ru-RU" dirty="0" err="1"/>
              <a:t>або</a:t>
            </a:r>
            <a:r>
              <a:rPr lang="ru-RU" dirty="0"/>
              <a:t> QR-коду.</a:t>
            </a:r>
          </a:p>
          <a:p>
            <a:pPr lvl="0">
              <a:buFont typeface="Arial" panose="020B0604020202020204" pitchFamily="34" charset="0"/>
              <a:buChar char="•"/>
            </a:pPr>
            <a:endParaRPr lang="ru-RU" dirty="0"/>
          </a:p>
          <a:p>
            <a:endParaRPr lang="ru-RU" dirty="0"/>
          </a:p>
        </p:txBody>
      </p:sp>
      <p:sp>
        <p:nvSpPr>
          <p:cNvPr id="7" name="Arrow: Pentagon 40">
            <a:extLst>
              <a:ext uri="{FF2B5EF4-FFF2-40B4-BE49-F238E27FC236}">
                <a16:creationId xmlns="" xmlns:a16="http://schemas.microsoft.com/office/drawing/2014/main" id="{82C363AB-F2BB-450B-979E-8DE4224CF3FA}"/>
              </a:ext>
            </a:extLst>
          </p:cNvPr>
          <p:cNvSpPr/>
          <p:nvPr/>
        </p:nvSpPr>
        <p:spPr>
          <a:xfrm>
            <a:off x="4659482" y="1251564"/>
            <a:ext cx="4408048" cy="1097316"/>
          </a:xfrm>
          <a:prstGeom prst="homePlate">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r>
              <a:rPr lang="uk-UA" sz="2000" b="1" cap="all" dirty="0">
                <a:ln>
                  <a:solidFill>
                    <a:schemeClr val="bg1"/>
                  </a:solidFill>
                </a:ln>
                <a:solidFill>
                  <a:schemeClr val="bg1"/>
                </a:solidFill>
                <a:cs typeface="Arial" panose="020B0604020202020204" pitchFamily="34" charset="0"/>
              </a:rPr>
              <a:t>              ІНДЕКС</a:t>
            </a:r>
            <a:endParaRPr lang="en-US" sz="2000" b="1" cap="all" dirty="0">
              <a:ln>
                <a:solidFill>
                  <a:schemeClr val="bg1"/>
                </a:solidFill>
              </a:ln>
              <a:solidFill>
                <a:schemeClr val="bg1"/>
              </a:solidFill>
              <a:cs typeface="Arial" panose="020B0604020202020204" pitchFamily="34" charset="0"/>
            </a:endParaRPr>
          </a:p>
        </p:txBody>
      </p:sp>
      <p:sp>
        <p:nvSpPr>
          <p:cNvPr id="8" name="Arrow: Pentagon 40">
            <a:extLst>
              <a:ext uri="{FF2B5EF4-FFF2-40B4-BE49-F238E27FC236}">
                <a16:creationId xmlns="" xmlns:a16="http://schemas.microsoft.com/office/drawing/2014/main" id="{82C363AB-F2BB-450B-979E-8DE4224CF3FA}"/>
              </a:ext>
            </a:extLst>
          </p:cNvPr>
          <p:cNvSpPr/>
          <p:nvPr/>
        </p:nvSpPr>
        <p:spPr>
          <a:xfrm>
            <a:off x="215606" y="1251565"/>
            <a:ext cx="4401839" cy="1169323"/>
          </a:xfrm>
          <a:prstGeom prst="homePlate">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r>
              <a:rPr lang="uk-UA" sz="1600" b="1" cap="all" dirty="0">
                <a:ln>
                  <a:solidFill>
                    <a:schemeClr val="bg1"/>
                  </a:solidFill>
                </a:ln>
                <a:solidFill>
                  <a:schemeClr val="bg1"/>
                </a:solidFill>
                <a:cs typeface="Arial" panose="020B0604020202020204" pitchFamily="34" charset="0"/>
              </a:rPr>
              <a:t>  Порядковий   номер          </a:t>
            </a:r>
          </a:p>
          <a:p>
            <a:r>
              <a:rPr lang="uk-UA" sz="1600" b="1" cap="all" dirty="0">
                <a:ln>
                  <a:solidFill>
                    <a:schemeClr val="bg1"/>
                  </a:solidFill>
                </a:ln>
                <a:solidFill>
                  <a:schemeClr val="bg1"/>
                </a:solidFill>
                <a:cs typeface="Arial" panose="020B0604020202020204" pitchFamily="34" charset="0"/>
              </a:rPr>
              <a:t>  документа в межах  групи </a:t>
            </a:r>
          </a:p>
          <a:p>
            <a:r>
              <a:rPr lang="uk-UA" sz="1600" b="1" cap="all" dirty="0">
                <a:ln>
                  <a:solidFill>
                    <a:schemeClr val="bg1"/>
                  </a:solidFill>
                </a:ln>
                <a:solidFill>
                  <a:schemeClr val="bg1"/>
                </a:solidFill>
                <a:cs typeface="Arial" panose="020B0604020202020204" pitchFamily="34" charset="0"/>
              </a:rPr>
              <a:t>  документів, що </a:t>
            </a:r>
          </a:p>
          <a:p>
            <a:r>
              <a:rPr lang="uk-UA" sz="1600" b="1" cap="all" dirty="0">
                <a:ln>
                  <a:solidFill>
                    <a:schemeClr val="bg1"/>
                  </a:solidFill>
                </a:ln>
                <a:solidFill>
                  <a:schemeClr val="bg1"/>
                </a:solidFill>
                <a:cs typeface="Arial" panose="020B0604020202020204" pitchFamily="34" charset="0"/>
              </a:rPr>
              <a:t>  реєструються</a:t>
            </a:r>
            <a:endParaRPr lang="en-US" sz="1600" b="1" cap="all" dirty="0">
              <a:ln>
                <a:solidFill>
                  <a:schemeClr val="bg1"/>
                </a:solidFill>
              </a:ln>
              <a:solidFill>
                <a:schemeClr val="bg1"/>
              </a:solidFill>
              <a:cs typeface="Arial" panose="020B0604020202020204" pitchFamily="34" charset="0"/>
            </a:endParaRPr>
          </a:p>
        </p:txBody>
      </p:sp>
      <p:sp>
        <p:nvSpPr>
          <p:cNvPr id="9" name="Rectangle 41">
            <a:extLst>
              <a:ext uri="{FF2B5EF4-FFF2-40B4-BE49-F238E27FC236}">
                <a16:creationId xmlns="" xmlns:a16="http://schemas.microsoft.com/office/drawing/2014/main" id="{788286DE-6208-4DEB-A0D6-DFC29E04B8C7}"/>
              </a:ext>
            </a:extLst>
          </p:cNvPr>
          <p:cNvSpPr/>
          <p:nvPr/>
        </p:nvSpPr>
        <p:spPr>
          <a:xfrm>
            <a:off x="261051" y="1597994"/>
            <a:ext cx="535709" cy="401782"/>
          </a:xfrm>
          <a:prstGeom prst="rect">
            <a:avLst/>
          </a:prstGeom>
          <a:solidFill>
            <a:schemeClr val="accent2">
              <a:lumMod val="75000"/>
            </a:scheme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t>0</a:t>
            </a:r>
            <a:r>
              <a:rPr lang="uk-UA" b="1" dirty="0"/>
              <a:t>1</a:t>
            </a:r>
            <a:endParaRPr lang="en-US" b="1" dirty="0"/>
          </a:p>
        </p:txBody>
      </p:sp>
      <p:pic>
        <p:nvPicPr>
          <p:cNvPr id="3" name="Рисунок 2"/>
          <p:cNvPicPr>
            <a:picLocks noChangeAspect="1"/>
          </p:cNvPicPr>
          <p:nvPr/>
        </p:nvPicPr>
        <p:blipFill>
          <a:blip r:embed="rId2" cstate="print"/>
          <a:stretch>
            <a:fillRect/>
          </a:stretch>
        </p:blipFill>
        <p:spPr>
          <a:xfrm>
            <a:off x="4926944" y="1600864"/>
            <a:ext cx="536494" cy="470724"/>
          </a:xfrm>
          <a:prstGeom prst="rect">
            <a:avLst/>
          </a:prstGeom>
        </p:spPr>
      </p:pic>
    </p:spTree>
    <p:extLst>
      <p:ext uri="{BB962C8B-B14F-4D97-AF65-F5344CB8AC3E}">
        <p14:creationId xmlns="" xmlns:p14="http://schemas.microsoft.com/office/powerpoint/2010/main" val="2671985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p:nvPr/>
        </p:nvGrpSpPr>
        <p:grpSpPr>
          <a:xfrm>
            <a:off x="114690" y="2922240"/>
            <a:ext cx="9029311" cy="3933056"/>
            <a:chOff x="3925455" y="1191490"/>
            <a:chExt cx="6400799" cy="1123782"/>
          </a:xfrm>
        </p:grpSpPr>
        <p:sp>
          <p:nvSpPr>
            <p:cNvPr id="5" name="Rectangle 4"/>
            <p:cNvSpPr/>
            <p:nvPr/>
          </p:nvSpPr>
          <p:spPr>
            <a:xfrm>
              <a:off x="3925455" y="1191490"/>
              <a:ext cx="6400799" cy="112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uk-UA" sz="1350" dirty="0"/>
                <a:t>ДЕ</a:t>
              </a:r>
              <a:endParaRPr lang="en-US" sz="1350" dirty="0"/>
            </a:p>
          </p:txBody>
        </p:sp>
        <p:grpSp>
          <p:nvGrpSpPr>
            <p:cNvPr id="6" name="Group 6"/>
            <p:cNvGrpSpPr/>
            <p:nvPr/>
          </p:nvGrpSpPr>
          <p:grpSpPr>
            <a:xfrm>
              <a:off x="3925456" y="1191490"/>
              <a:ext cx="765537" cy="1008931"/>
              <a:chOff x="3925456" y="1191490"/>
              <a:chExt cx="765537" cy="1008931"/>
            </a:xfrm>
          </p:grpSpPr>
          <p:sp>
            <p:nvSpPr>
              <p:cNvPr id="7" name="Rectangle 3"/>
              <p:cNvSpPr/>
              <p:nvPr/>
            </p:nvSpPr>
            <p:spPr>
              <a:xfrm>
                <a:off x="3925456" y="1191490"/>
                <a:ext cx="492397" cy="100893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b="1" dirty="0">
                  <a:effectLst>
                    <a:outerShdw blurRad="38100" dist="38100" dir="2700000" algn="tl">
                      <a:srgbClr val="000000">
                        <a:alpha val="43137"/>
                      </a:srgbClr>
                    </a:outerShdw>
                  </a:effectLst>
                </a:endParaRPr>
              </a:p>
            </p:txBody>
          </p:sp>
          <p:sp>
            <p:nvSpPr>
              <p:cNvPr id="8" name="Isosceles Triangle 5"/>
              <p:cNvSpPr/>
              <p:nvPr/>
            </p:nvSpPr>
            <p:spPr>
              <a:xfrm rot="5400000">
                <a:off x="4390016" y="1568348"/>
                <a:ext cx="323272" cy="2786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sp>
        <p:nvSpPr>
          <p:cNvPr id="9" name="Прямоугольник 8"/>
          <p:cNvSpPr/>
          <p:nvPr/>
        </p:nvSpPr>
        <p:spPr>
          <a:xfrm>
            <a:off x="1183592" y="3145036"/>
            <a:ext cx="7200800" cy="3785652"/>
          </a:xfrm>
          <a:prstGeom prst="rect">
            <a:avLst/>
          </a:prstGeom>
        </p:spPr>
        <p:txBody>
          <a:bodyPr wrap="square">
            <a:spAutoFit/>
          </a:bodyPr>
          <a:lstStyle/>
          <a:p>
            <a:pPr lvl="0"/>
            <a:r>
              <a:rPr lang="uk-UA" sz="2200" dirty="0"/>
              <a:t>м. </a:t>
            </a:r>
            <a:r>
              <a:rPr lang="uk-UA" sz="2200" dirty="0" smtClean="0"/>
              <a:t>Ковель</a:t>
            </a:r>
            <a:endParaRPr lang="uk-UA" sz="2200" dirty="0"/>
          </a:p>
          <a:p>
            <a:pPr lvl="0" algn="ctr"/>
            <a:endParaRPr lang="uk-UA" sz="2200" dirty="0"/>
          </a:p>
          <a:p>
            <a:pPr lvl="0"/>
            <a:r>
              <a:rPr lang="uk-UA" sz="2200" dirty="0"/>
              <a:t>смт. Гостомель Київської області</a:t>
            </a:r>
          </a:p>
          <a:p>
            <a:pPr lvl="0"/>
            <a:endParaRPr lang="uk-UA" sz="2200" dirty="0"/>
          </a:p>
          <a:p>
            <a:pPr lvl="0"/>
            <a:r>
              <a:rPr lang="uk-UA" sz="2200" dirty="0"/>
              <a:t>с-ще Степове Фастівського району Київської області </a:t>
            </a:r>
          </a:p>
          <a:p>
            <a:pPr lvl="0"/>
            <a:endParaRPr lang="uk-UA" sz="2200" dirty="0"/>
          </a:p>
          <a:p>
            <a:pPr lvl="0"/>
            <a:r>
              <a:rPr lang="uk-UA" sz="2200" dirty="0"/>
              <a:t>с. Березівка </a:t>
            </a:r>
            <a:r>
              <a:rPr lang="uk-UA" sz="2200" dirty="0" err="1"/>
              <a:t>Макарівського</a:t>
            </a:r>
            <a:r>
              <a:rPr lang="uk-UA" sz="2200" dirty="0"/>
              <a:t> району   Київської області</a:t>
            </a:r>
          </a:p>
          <a:p>
            <a:pPr lvl="0"/>
            <a:endParaRPr lang="uk-UA" sz="2200" dirty="0"/>
          </a:p>
          <a:p>
            <a:pPr lvl="0"/>
            <a:r>
              <a:rPr lang="uk-UA" sz="2200" b="1" dirty="0"/>
              <a:t>ВИНЯТОК:</a:t>
            </a:r>
            <a:r>
              <a:rPr lang="uk-UA" sz="2200" dirty="0"/>
              <a:t>   якщо  місце складання  документа  - Київ, скорочення «м» не додається.</a:t>
            </a:r>
          </a:p>
          <a:p>
            <a:pPr lvl="0"/>
            <a:endParaRPr lang="uk-UA" sz="2000" dirty="0"/>
          </a:p>
        </p:txBody>
      </p:sp>
      <p:sp>
        <p:nvSpPr>
          <p:cNvPr id="22" name="Заголовок 21"/>
          <p:cNvSpPr>
            <a:spLocks noGrp="1"/>
          </p:cNvSpPr>
          <p:nvPr>
            <p:ph type="title"/>
          </p:nvPr>
        </p:nvSpPr>
        <p:spPr>
          <a:xfrm>
            <a:off x="-233381" y="0"/>
            <a:ext cx="9439217" cy="664122"/>
          </a:xfrm>
        </p:spPr>
        <p:txBody>
          <a:bodyPr>
            <a:normAutofit/>
          </a:bodyPr>
          <a:lstStyle/>
          <a:p>
            <a:pPr algn="ctr"/>
            <a:r>
              <a:rPr lang="uk-UA" sz="3200" b="1" dirty="0">
                <a:solidFill>
                  <a:srgbClr val="C00000"/>
                </a:solidFill>
              </a:rPr>
              <a:t>13. </a:t>
            </a:r>
            <a:r>
              <a:rPr lang="uk-UA" sz="3200" b="1" dirty="0" smtClean="0">
                <a:solidFill>
                  <a:srgbClr val="C00000"/>
                </a:solidFill>
              </a:rPr>
              <a:t>«МІСЦЕ   </a:t>
            </a:r>
            <a:r>
              <a:rPr lang="uk-UA" sz="3200" b="1" dirty="0">
                <a:solidFill>
                  <a:srgbClr val="C00000"/>
                </a:solidFill>
              </a:rPr>
              <a:t>СКЛАДАННЯ  </a:t>
            </a:r>
            <a:r>
              <a:rPr lang="uk-UA" sz="3200" b="1" dirty="0" smtClean="0">
                <a:solidFill>
                  <a:srgbClr val="C00000"/>
                </a:solidFill>
              </a:rPr>
              <a:t>ДОКУМЕНТА»</a:t>
            </a:r>
            <a:endParaRPr lang="ru-RU" sz="3200" b="1" dirty="0">
              <a:solidFill>
                <a:srgbClr val="C00000"/>
              </a:solidFill>
            </a:endParaRPr>
          </a:p>
        </p:txBody>
      </p:sp>
      <p:sp>
        <p:nvSpPr>
          <p:cNvPr id="11" name="Прямоугольник 10"/>
          <p:cNvSpPr/>
          <p:nvPr/>
        </p:nvSpPr>
        <p:spPr>
          <a:xfrm>
            <a:off x="114689" y="836712"/>
            <a:ext cx="8705784" cy="2308324"/>
          </a:xfrm>
          <a:prstGeom prst="rect">
            <a:avLst/>
          </a:prstGeom>
        </p:spPr>
        <p:txBody>
          <a:bodyPr wrap="square">
            <a:spAutoFit/>
          </a:bodyPr>
          <a:lstStyle/>
          <a:p>
            <a:pPr marL="342900" indent="-342900">
              <a:buFont typeface="Arial" panose="020B0604020202020204" pitchFamily="34" charset="0"/>
              <a:buChar char="•"/>
            </a:pPr>
            <a:r>
              <a:rPr lang="uk-UA" sz="2400" dirty="0"/>
              <a:t>зазначайте  на  всіх  документах, окрім  листів;</a:t>
            </a:r>
          </a:p>
          <a:p>
            <a:pPr marL="342900" indent="-342900">
              <a:buFont typeface="Arial" panose="020B0604020202020204" pitchFamily="34" charset="0"/>
              <a:buChar char="•"/>
            </a:pPr>
            <a:r>
              <a:rPr lang="uk-UA" sz="2400" dirty="0"/>
              <a:t>вказуйте на рівні  або нижче реквізитів «Дата  документа» чи «Реєстраційний індекс документа»;</a:t>
            </a:r>
          </a:p>
          <a:p>
            <a:pPr marL="285750" indent="-285750">
              <a:buFont typeface="Arial" panose="020B0604020202020204" pitchFamily="34" charset="0"/>
              <a:buChar char="•"/>
            </a:pPr>
            <a:r>
              <a:rPr lang="uk-UA" sz="2400" dirty="0"/>
              <a:t>перевіряйте, щоб відповідало найменуванню населеного  пункту згідно з «Класифікатором   об’єктів адміністративно- територіального устрою України».</a:t>
            </a:r>
          </a:p>
        </p:txBody>
      </p:sp>
    </p:spTree>
    <p:extLst>
      <p:ext uri="{BB962C8B-B14F-4D97-AF65-F5344CB8AC3E}">
        <p14:creationId xmlns="" xmlns:p14="http://schemas.microsoft.com/office/powerpoint/2010/main" val="385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2085" y="1486473"/>
            <a:ext cx="4829955" cy="2528146"/>
          </a:xfrm>
        </p:spPr>
        <p:txBody>
          <a:bodyPr/>
          <a:lstStyle/>
          <a:p>
            <a:pPr marL="342900" lvl="0" indent="-342900">
              <a:buFont typeface="Wingdings" panose="05000000000000000000" pitchFamily="2" charset="2"/>
              <a:buChar char="q"/>
            </a:pPr>
            <a:r>
              <a:rPr lang="ru-RU" dirty="0"/>
              <a:t>короткий;</a:t>
            </a:r>
          </a:p>
          <a:p>
            <a:pPr marL="342900" lvl="0" indent="-342900">
              <a:buFont typeface="Wingdings" panose="05000000000000000000" pitchFamily="2" charset="2"/>
              <a:buChar char="q"/>
            </a:pPr>
            <a:r>
              <a:rPr lang="ru-RU" dirty="0" err="1"/>
              <a:t>граматично</a:t>
            </a:r>
            <a:r>
              <a:rPr lang="ru-RU" dirty="0"/>
              <a:t> </a:t>
            </a:r>
            <a:r>
              <a:rPr lang="ru-RU" dirty="0" err="1"/>
              <a:t>узгоджений</a:t>
            </a:r>
            <a:r>
              <a:rPr lang="ru-RU" dirty="0"/>
              <a:t> з </a:t>
            </a:r>
            <a:r>
              <a:rPr lang="ru-RU" dirty="0" err="1"/>
              <a:t>назвою</a:t>
            </a:r>
            <a:r>
              <a:rPr lang="ru-RU" dirty="0"/>
              <a:t> документа;</a:t>
            </a:r>
          </a:p>
          <a:p>
            <a:pPr marL="342900" lvl="0" indent="-342900">
              <a:buFont typeface="Wingdings" panose="05000000000000000000" pitchFamily="2" charset="2"/>
              <a:buChar char="q"/>
            </a:pPr>
            <a:r>
              <a:rPr lang="ru-RU" dirty="0" err="1"/>
              <a:t>передаває</a:t>
            </a:r>
            <a:r>
              <a:rPr lang="ru-RU" dirty="0"/>
              <a:t> </a:t>
            </a:r>
            <a:r>
              <a:rPr lang="ru-RU" dirty="0" err="1"/>
              <a:t>зміст</a:t>
            </a:r>
            <a:r>
              <a:rPr lang="ru-RU" dirty="0"/>
              <a:t> тексту;</a:t>
            </a:r>
          </a:p>
          <a:p>
            <a:pPr marL="342900" lvl="0" indent="-342900">
              <a:buFont typeface="Wingdings" panose="05000000000000000000" pitchFamily="2" charset="2"/>
              <a:buChar char="q"/>
            </a:pPr>
            <a:r>
              <a:rPr lang="uk-UA" dirty="0"/>
              <a:t>можна друкувати напівжирним   прямим  </a:t>
            </a:r>
            <a:r>
              <a:rPr lang="uk-UA" dirty="0" smtClean="0"/>
              <a:t>шрифтом;</a:t>
            </a:r>
            <a:endParaRPr lang="ru-RU" dirty="0"/>
          </a:p>
        </p:txBody>
      </p:sp>
      <p:sp>
        <p:nvSpPr>
          <p:cNvPr id="4" name="Текст 3"/>
          <p:cNvSpPr>
            <a:spLocks noGrp="1"/>
          </p:cNvSpPr>
          <p:nvPr>
            <p:ph type="body" sz="half" idx="3"/>
          </p:nvPr>
        </p:nvSpPr>
        <p:spPr>
          <a:xfrm>
            <a:off x="4716016" y="1973771"/>
            <a:ext cx="4427984" cy="1769843"/>
          </a:xfrm>
        </p:spPr>
        <p:txBody>
          <a:bodyPr>
            <a:noAutofit/>
          </a:bodyPr>
          <a:lstStyle/>
          <a:p>
            <a:pPr marL="342900" indent="-342900">
              <a:buFont typeface="Wingdings" panose="05000000000000000000" pitchFamily="2" charset="2"/>
              <a:buChar char="q"/>
            </a:pPr>
            <a:r>
              <a:rPr lang="ru-RU" dirty="0" err="1"/>
              <a:t>якщо</a:t>
            </a:r>
            <a:r>
              <a:rPr lang="ru-RU" dirty="0"/>
              <a:t> заголовок </a:t>
            </a:r>
            <a:r>
              <a:rPr lang="ru-RU" dirty="0" err="1"/>
              <a:t>складається</a:t>
            </a:r>
            <a:r>
              <a:rPr lang="ru-RU" dirty="0"/>
              <a:t> з </a:t>
            </a:r>
            <a:r>
              <a:rPr lang="ru-RU" dirty="0" err="1"/>
              <a:t>кількох</a:t>
            </a:r>
            <a:r>
              <a:rPr lang="ru-RU" dirty="0"/>
              <a:t> </a:t>
            </a:r>
            <a:r>
              <a:rPr lang="ru-RU" dirty="0" err="1"/>
              <a:t>рядків</a:t>
            </a:r>
            <a:r>
              <a:rPr lang="ru-RU" dirty="0"/>
              <a:t>, </a:t>
            </a:r>
            <a:r>
              <a:rPr lang="ru-RU" dirty="0" err="1"/>
              <a:t>його</a:t>
            </a:r>
            <a:r>
              <a:rPr lang="ru-RU" dirty="0"/>
              <a:t> </a:t>
            </a:r>
            <a:r>
              <a:rPr lang="ru-RU" dirty="0" err="1"/>
              <a:t>слід</a:t>
            </a:r>
            <a:r>
              <a:rPr lang="ru-RU" dirty="0"/>
              <a:t> </a:t>
            </a:r>
            <a:r>
              <a:rPr lang="ru-RU" dirty="0" err="1"/>
              <a:t>друкувати</a:t>
            </a:r>
            <a:r>
              <a:rPr lang="ru-RU" dirty="0"/>
              <a:t> через 1 </a:t>
            </a:r>
            <a:r>
              <a:rPr lang="ru-RU" dirty="0" err="1"/>
              <a:t>міжрядковий</a:t>
            </a:r>
            <a:r>
              <a:rPr lang="ru-RU" dirty="0"/>
              <a:t> </a:t>
            </a:r>
            <a:r>
              <a:rPr lang="ru-RU" dirty="0" err="1"/>
              <a:t>інтервал</a:t>
            </a:r>
            <a:r>
              <a:rPr lang="ru-RU" dirty="0"/>
              <a:t>; </a:t>
            </a:r>
          </a:p>
          <a:p>
            <a:pPr marL="342900" indent="-342900">
              <a:buFont typeface="Wingdings" panose="05000000000000000000" pitchFamily="2" charset="2"/>
              <a:buChar char="q"/>
            </a:pPr>
            <a:r>
              <a:rPr lang="ru-RU" dirty="0" err="1"/>
              <a:t>крапка</a:t>
            </a:r>
            <a:r>
              <a:rPr lang="ru-RU" dirty="0"/>
              <a:t> в </a:t>
            </a:r>
            <a:r>
              <a:rPr lang="ru-RU" dirty="0" err="1"/>
              <a:t>кінці</a:t>
            </a:r>
            <a:r>
              <a:rPr lang="ru-RU" dirty="0"/>
              <a:t> не ставиться.</a:t>
            </a:r>
          </a:p>
          <a:p>
            <a:pPr marL="342900" indent="-342900">
              <a:buFont typeface="Wingdings" panose="05000000000000000000" pitchFamily="2" charset="2"/>
              <a:buChar char="q"/>
            </a:pPr>
            <a:endParaRPr lang="ru-RU" dirty="0"/>
          </a:p>
          <a:p>
            <a:pPr marL="342900" indent="-342900">
              <a:buFont typeface="Wingdings" panose="05000000000000000000" pitchFamily="2" charset="2"/>
              <a:buChar char="q"/>
            </a:pPr>
            <a:endParaRPr lang="ru-RU" dirty="0"/>
          </a:p>
        </p:txBody>
      </p:sp>
      <p:pic>
        <p:nvPicPr>
          <p:cNvPr id="7" name="Объект 6"/>
          <p:cNvPicPr>
            <a:picLocks noGrp="1" noChangeAspect="1"/>
          </p:cNvPicPr>
          <p:nvPr>
            <p:ph sz="quarter" idx="2"/>
          </p:nvPr>
        </p:nvPicPr>
        <p:blipFill>
          <a:blip r:embed="rId2" cstate="print"/>
          <a:stretch>
            <a:fillRect/>
          </a:stretch>
        </p:blipFill>
        <p:spPr>
          <a:xfrm>
            <a:off x="457200" y="4158036"/>
            <a:ext cx="4040188" cy="559640"/>
          </a:xfrm>
          <a:prstGeom prst="rect">
            <a:avLst/>
          </a:prstGeom>
        </p:spPr>
      </p:pic>
      <p:sp>
        <p:nvSpPr>
          <p:cNvPr id="11" name="Прямоугольник 10"/>
          <p:cNvSpPr/>
          <p:nvPr/>
        </p:nvSpPr>
        <p:spPr>
          <a:xfrm>
            <a:off x="1043608" y="4420426"/>
            <a:ext cx="7903768" cy="2277547"/>
          </a:xfrm>
          <a:prstGeom prst="rect">
            <a:avLst/>
          </a:prstGeom>
        </p:spPr>
        <p:txBody>
          <a:bodyPr wrap="square">
            <a:spAutoFit/>
          </a:bodyPr>
          <a:lstStyle/>
          <a:p>
            <a:r>
              <a:rPr lang="ru-RU" sz="2800" b="1" dirty="0"/>
              <a:t>                ПРИКЛАДИ </a:t>
            </a:r>
            <a:endParaRPr lang="ru-RU" sz="2800" dirty="0"/>
          </a:p>
          <a:p>
            <a:pPr marL="342900" lvl="0" indent="-342900">
              <a:buFont typeface="Arial" pitchFamily="34" charset="0"/>
              <a:buChar char="•"/>
            </a:pPr>
            <a:r>
              <a:rPr lang="ru-RU" sz="2400" dirty="0"/>
              <a:t>Наказ (про </a:t>
            </a:r>
            <a:r>
              <a:rPr lang="ru-RU" sz="2400" dirty="0" err="1"/>
              <a:t>що</a:t>
            </a:r>
            <a:r>
              <a:rPr lang="ru-RU" sz="2400" dirty="0"/>
              <a:t>?) про </a:t>
            </a:r>
            <a:r>
              <a:rPr lang="ru-RU" sz="2400" dirty="0" err="1"/>
              <a:t>надання</a:t>
            </a:r>
            <a:r>
              <a:rPr lang="ru-RU" sz="2400" dirty="0"/>
              <a:t> </a:t>
            </a:r>
            <a:r>
              <a:rPr lang="ru-RU" sz="2400" dirty="0" err="1" smtClean="0"/>
              <a:t>відпустки</a:t>
            </a:r>
            <a:r>
              <a:rPr lang="ru-RU" sz="2400" dirty="0" smtClean="0"/>
              <a:t>;</a:t>
            </a:r>
            <a:endParaRPr lang="ru-RU" sz="2400" dirty="0"/>
          </a:p>
          <a:p>
            <a:pPr marL="342900" lvl="0" indent="-342900">
              <a:buFont typeface="Arial" pitchFamily="34" charset="0"/>
              <a:buChar char="•"/>
            </a:pPr>
            <a:r>
              <a:rPr lang="ru-RU" sz="2400" dirty="0"/>
              <a:t>Лист (про </a:t>
            </a:r>
            <a:r>
              <a:rPr lang="ru-RU" sz="2400" dirty="0" err="1"/>
              <a:t>що</a:t>
            </a:r>
            <a:r>
              <a:rPr lang="ru-RU" sz="2400" dirty="0"/>
              <a:t>?) про </a:t>
            </a:r>
            <a:r>
              <a:rPr lang="ru-RU" sz="2400" dirty="0" err="1"/>
              <a:t>організацію</a:t>
            </a:r>
            <a:r>
              <a:rPr lang="ru-RU" sz="2400" dirty="0"/>
              <a:t> </a:t>
            </a:r>
            <a:r>
              <a:rPr lang="ru-RU" sz="2400" dirty="0" err="1" smtClean="0"/>
              <a:t>конференції</a:t>
            </a:r>
            <a:r>
              <a:rPr lang="ru-RU" sz="2400" dirty="0" smtClean="0"/>
              <a:t>;</a:t>
            </a:r>
            <a:endParaRPr lang="ru-RU" sz="2400" dirty="0"/>
          </a:p>
          <a:p>
            <a:pPr marL="342900" lvl="0" indent="-342900">
              <a:buFont typeface="Arial" pitchFamily="34" charset="0"/>
              <a:buChar char="•"/>
            </a:pPr>
            <a:r>
              <a:rPr lang="ru-RU" sz="2400" dirty="0"/>
              <a:t>Протокол (</a:t>
            </a:r>
            <a:r>
              <a:rPr lang="ru-RU" sz="2400" dirty="0" err="1"/>
              <a:t>чого</a:t>
            </a:r>
            <a:r>
              <a:rPr lang="ru-RU" sz="2400" dirty="0"/>
              <a:t>?) </a:t>
            </a:r>
            <a:r>
              <a:rPr lang="ru-RU" sz="2400" dirty="0" err="1"/>
              <a:t>засідання</a:t>
            </a:r>
            <a:r>
              <a:rPr lang="ru-RU" sz="2400" dirty="0"/>
              <a:t> </a:t>
            </a:r>
            <a:r>
              <a:rPr lang="ru-RU" sz="2400" dirty="0" err="1"/>
              <a:t>атестаційної</a:t>
            </a:r>
            <a:r>
              <a:rPr lang="ru-RU" sz="2400" dirty="0"/>
              <a:t> </a:t>
            </a:r>
            <a:r>
              <a:rPr lang="ru-RU" sz="2400" dirty="0" err="1" smtClean="0"/>
              <a:t>комісії</a:t>
            </a:r>
            <a:r>
              <a:rPr lang="ru-RU" sz="2400" dirty="0"/>
              <a:t>;</a:t>
            </a:r>
          </a:p>
          <a:p>
            <a:pPr marL="342900" lvl="0" indent="-342900">
              <a:buFont typeface="Arial" pitchFamily="34" charset="0"/>
              <a:buChar char="•"/>
            </a:pPr>
            <a:r>
              <a:rPr lang="ru-RU" sz="2400" dirty="0" err="1"/>
              <a:t>Посадова</a:t>
            </a:r>
            <a:r>
              <a:rPr lang="ru-RU" sz="2400" dirty="0"/>
              <a:t> </a:t>
            </a:r>
            <a:r>
              <a:rPr lang="ru-RU" sz="2400" dirty="0" err="1"/>
              <a:t>інструкція</a:t>
            </a:r>
            <a:r>
              <a:rPr lang="ru-RU" sz="2400" dirty="0"/>
              <a:t> (кого?) головного </a:t>
            </a:r>
            <a:r>
              <a:rPr lang="ru-RU" sz="2400" dirty="0" err="1" smtClean="0"/>
              <a:t>спеціаліста</a:t>
            </a:r>
            <a:r>
              <a:rPr lang="ru-RU" sz="2400" dirty="0" smtClean="0"/>
              <a:t>.</a:t>
            </a:r>
            <a:endParaRPr lang="ru-RU" sz="2400" dirty="0"/>
          </a:p>
          <a:p>
            <a:pPr algn="ctr"/>
            <a:endParaRPr lang="ru-RU" dirty="0"/>
          </a:p>
        </p:txBody>
      </p:sp>
      <p:sp>
        <p:nvSpPr>
          <p:cNvPr id="2" name="Прямоугольник 1"/>
          <p:cNvSpPr/>
          <p:nvPr/>
        </p:nvSpPr>
        <p:spPr>
          <a:xfrm>
            <a:off x="44210" y="232607"/>
            <a:ext cx="9402216" cy="1323439"/>
          </a:xfrm>
          <a:prstGeom prst="rect">
            <a:avLst/>
          </a:prstGeom>
        </p:spPr>
        <p:txBody>
          <a:bodyPr wrap="square">
            <a:spAutoFit/>
          </a:bodyPr>
          <a:lstStyle/>
          <a:p>
            <a:r>
              <a:rPr lang="ru-RU" sz="3200" b="1" dirty="0">
                <a:solidFill>
                  <a:srgbClr val="C00000"/>
                </a:solidFill>
                <a:latin typeface="+mj-lt"/>
              </a:rPr>
              <a:t>19. </a:t>
            </a:r>
            <a:r>
              <a:rPr lang="ru-RU" sz="3200" b="1" dirty="0" smtClean="0">
                <a:solidFill>
                  <a:srgbClr val="C00000"/>
                </a:solidFill>
                <a:latin typeface="+mj-lt"/>
              </a:rPr>
              <a:t>«ЗАГОЛОВОК </a:t>
            </a:r>
            <a:r>
              <a:rPr lang="ru-RU" sz="3200" b="1" dirty="0">
                <a:solidFill>
                  <a:srgbClr val="C00000"/>
                </a:solidFill>
                <a:latin typeface="+mj-lt"/>
              </a:rPr>
              <a:t>ДО  ТЕКСТУ  </a:t>
            </a:r>
            <a:r>
              <a:rPr lang="ru-RU" sz="3200" b="1" dirty="0" smtClean="0">
                <a:solidFill>
                  <a:srgbClr val="C00000"/>
                </a:solidFill>
                <a:latin typeface="+mj-lt"/>
              </a:rPr>
              <a:t>ДОКУМЕНТА»</a:t>
            </a:r>
            <a:endParaRPr lang="ru-RU" sz="3200" b="1" dirty="0">
              <a:solidFill>
                <a:srgbClr val="C00000"/>
              </a:solidFill>
              <a:latin typeface="+mj-lt"/>
            </a:endParaRPr>
          </a:p>
          <a:p>
            <a:pPr algn="ctr"/>
            <a:r>
              <a:rPr lang="ru-RU" sz="2400" b="1" dirty="0" err="1"/>
              <a:t>містить</a:t>
            </a:r>
            <a:r>
              <a:rPr lang="ru-RU" sz="2400" b="1" dirty="0"/>
              <a:t> </a:t>
            </a:r>
            <a:r>
              <a:rPr lang="ru-RU" sz="2400" b="1" dirty="0" err="1"/>
              <a:t>виклад</a:t>
            </a:r>
            <a:r>
              <a:rPr lang="ru-RU" sz="2400" b="1" dirty="0"/>
              <a:t> основного </a:t>
            </a:r>
            <a:r>
              <a:rPr lang="ru-RU" sz="2400" b="1" dirty="0" err="1"/>
              <a:t>змісту</a:t>
            </a:r>
            <a:r>
              <a:rPr lang="ru-RU" sz="2400" b="1" dirty="0"/>
              <a:t> документа </a:t>
            </a:r>
          </a:p>
          <a:p>
            <a:pPr algn="ctr"/>
            <a:r>
              <a:rPr lang="ru-RU" sz="2400" b="1" dirty="0"/>
              <a:t>та </a:t>
            </a:r>
            <a:r>
              <a:rPr lang="ru-RU" sz="2400" b="1" dirty="0" err="1"/>
              <a:t>відповідає</a:t>
            </a:r>
            <a:r>
              <a:rPr lang="ru-RU" sz="2400" b="1" dirty="0"/>
              <a:t> таким </a:t>
            </a:r>
            <a:r>
              <a:rPr lang="ru-RU" sz="2400" b="1" dirty="0" err="1"/>
              <a:t>вимогам</a:t>
            </a:r>
            <a:r>
              <a:rPr lang="ru-RU" sz="2400" b="1" dirty="0"/>
              <a:t>:</a:t>
            </a:r>
            <a:r>
              <a:rPr lang="ru-RU" sz="2400" b="1" dirty="0">
                <a:solidFill>
                  <a:srgbClr val="C00000"/>
                </a:solidFill>
                <a:latin typeface="+mj-lt"/>
              </a:rPr>
              <a:t> </a:t>
            </a:r>
          </a:p>
        </p:txBody>
      </p:sp>
      <p:sp>
        <p:nvSpPr>
          <p:cNvPr id="6" name="Прямоугольник 5"/>
          <p:cNvSpPr/>
          <p:nvPr/>
        </p:nvSpPr>
        <p:spPr>
          <a:xfrm>
            <a:off x="36004" y="3986283"/>
            <a:ext cx="8922768" cy="769441"/>
          </a:xfrm>
          <a:prstGeom prst="rect">
            <a:avLst/>
          </a:prstGeom>
        </p:spPr>
        <p:txBody>
          <a:bodyPr wrap="square">
            <a:spAutoFit/>
          </a:bodyPr>
          <a:lstStyle/>
          <a:p>
            <a:pPr algn="ctr"/>
            <a:r>
              <a:rPr lang="ru-RU" sz="2000" b="1" dirty="0">
                <a:solidFill>
                  <a:srgbClr val="FF0000"/>
                </a:solidFill>
                <a:latin typeface="+mj-lt"/>
              </a:rPr>
              <a:t>Заголовок </a:t>
            </a:r>
            <a:r>
              <a:rPr lang="ru-RU" sz="2000" b="1" dirty="0" err="1">
                <a:solidFill>
                  <a:srgbClr val="FF0000"/>
                </a:solidFill>
                <a:latin typeface="+mj-lt"/>
              </a:rPr>
              <a:t>відповідає</a:t>
            </a:r>
            <a:r>
              <a:rPr lang="ru-RU" sz="2000" b="1" dirty="0">
                <a:solidFill>
                  <a:srgbClr val="FF0000"/>
                </a:solidFill>
                <a:latin typeface="+mj-lt"/>
              </a:rPr>
              <a:t> на </a:t>
            </a:r>
            <a:r>
              <a:rPr lang="ru-RU" sz="2000" b="1" dirty="0" err="1">
                <a:solidFill>
                  <a:srgbClr val="FF0000"/>
                </a:solidFill>
                <a:latin typeface="+mj-lt"/>
              </a:rPr>
              <a:t>запитання</a:t>
            </a:r>
            <a:r>
              <a:rPr lang="ru-RU" sz="2000" b="1" dirty="0">
                <a:solidFill>
                  <a:srgbClr val="FF0000"/>
                </a:solidFill>
                <a:latin typeface="+mj-lt"/>
              </a:rPr>
              <a:t> «про </a:t>
            </a:r>
            <a:r>
              <a:rPr lang="ru-RU" sz="2000" b="1" dirty="0" err="1">
                <a:solidFill>
                  <a:srgbClr val="FF0000"/>
                </a:solidFill>
                <a:latin typeface="+mj-lt"/>
              </a:rPr>
              <a:t>що</a:t>
            </a:r>
            <a:r>
              <a:rPr lang="ru-RU" sz="2000" b="1" dirty="0">
                <a:solidFill>
                  <a:srgbClr val="FF0000"/>
                </a:solidFill>
                <a:latin typeface="+mj-lt"/>
              </a:rPr>
              <a:t>?», «</a:t>
            </a:r>
            <a:r>
              <a:rPr lang="ru-RU" sz="2000" b="1" dirty="0" err="1">
                <a:solidFill>
                  <a:srgbClr val="FF0000"/>
                </a:solidFill>
                <a:latin typeface="+mj-lt"/>
              </a:rPr>
              <a:t>чого</a:t>
            </a:r>
            <a:r>
              <a:rPr lang="ru-RU" sz="2000" b="1" dirty="0">
                <a:solidFill>
                  <a:srgbClr val="FF0000"/>
                </a:solidFill>
                <a:latin typeface="+mj-lt"/>
              </a:rPr>
              <a:t>?», «кого?».</a:t>
            </a:r>
          </a:p>
          <a:p>
            <a:pPr algn="ctr"/>
            <a:endParaRPr lang="ru-RU" sz="2400" b="1" dirty="0"/>
          </a:p>
        </p:txBody>
      </p:sp>
    </p:spTree>
    <p:extLst>
      <p:ext uri="{BB962C8B-B14F-4D97-AF65-F5344CB8AC3E}">
        <p14:creationId xmlns="" xmlns:p14="http://schemas.microsoft.com/office/powerpoint/2010/main" val="915770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038898"/>
            <a:ext cx="9144000" cy="2955915"/>
          </a:xfrm>
        </p:spPr>
        <p:txBody>
          <a:bodyPr>
            <a:noAutofit/>
          </a:bodyPr>
          <a:lstStyle/>
          <a:p>
            <a:pPr marL="0" lvl="0" indent="0" algn="ctr">
              <a:buNone/>
            </a:pPr>
            <a:endParaRPr lang="uk-UA" sz="3200" b="1" dirty="0"/>
          </a:p>
          <a:p>
            <a:pPr marL="0" lvl="0" indent="0" algn="ctr">
              <a:buNone/>
            </a:pPr>
            <a:endParaRPr lang="uk-UA" sz="3200" b="1" dirty="0"/>
          </a:p>
          <a:p>
            <a:pPr marL="0" lvl="0" indent="0" algn="ctr">
              <a:buNone/>
            </a:pPr>
            <a:endParaRPr lang="uk-UA" sz="3200" b="1" dirty="0"/>
          </a:p>
          <a:p>
            <a:pPr marL="0" lvl="0" indent="0">
              <a:buNone/>
            </a:pPr>
            <a:r>
              <a:rPr lang="uk-UA" sz="2800" b="1" dirty="0"/>
              <a:t>   </a:t>
            </a:r>
          </a:p>
          <a:p>
            <a:pPr marL="0" lvl="0" indent="0">
              <a:buNone/>
            </a:pPr>
            <a:endParaRPr lang="uk-UA" sz="2000" b="1" dirty="0"/>
          </a:p>
          <a:p>
            <a:pPr marL="0" lvl="0" indent="0">
              <a:buNone/>
            </a:pPr>
            <a:endParaRPr lang="uk-UA" sz="2800" dirty="0"/>
          </a:p>
          <a:p>
            <a:pPr marL="0" lvl="0" indent="0">
              <a:buNone/>
            </a:pPr>
            <a:endParaRPr lang="ru-RU" dirty="0"/>
          </a:p>
          <a:p>
            <a:pPr marL="0" indent="0" algn="just">
              <a:buNone/>
            </a:pPr>
            <a:r>
              <a:rPr lang="uk-UA" sz="2800" b="1" dirty="0">
                <a:solidFill>
                  <a:srgbClr val="C00000"/>
                </a:solidFill>
              </a:rPr>
              <a:t>                          </a:t>
            </a:r>
            <a:endParaRPr lang="ru-RU" sz="3200" dirty="0"/>
          </a:p>
        </p:txBody>
      </p:sp>
      <p:grpSp>
        <p:nvGrpSpPr>
          <p:cNvPr id="4" name="Group 7"/>
          <p:cNvGrpSpPr/>
          <p:nvPr/>
        </p:nvGrpSpPr>
        <p:grpSpPr>
          <a:xfrm>
            <a:off x="232357" y="260648"/>
            <a:ext cx="8604448" cy="3960440"/>
            <a:chOff x="3925455" y="1191490"/>
            <a:chExt cx="6400799" cy="1123782"/>
          </a:xfrm>
        </p:grpSpPr>
        <p:sp>
          <p:nvSpPr>
            <p:cNvPr id="5" name="Rectangle 4"/>
            <p:cNvSpPr/>
            <p:nvPr/>
          </p:nvSpPr>
          <p:spPr>
            <a:xfrm>
              <a:off x="3925455" y="1191490"/>
              <a:ext cx="6400799" cy="112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uk-UA" sz="1350" dirty="0"/>
                <a:t>ДЕ</a:t>
              </a:r>
              <a:endParaRPr lang="en-US" sz="1350" dirty="0"/>
            </a:p>
          </p:txBody>
        </p:sp>
        <p:grpSp>
          <p:nvGrpSpPr>
            <p:cNvPr id="6" name="Group 6"/>
            <p:cNvGrpSpPr/>
            <p:nvPr/>
          </p:nvGrpSpPr>
          <p:grpSpPr>
            <a:xfrm>
              <a:off x="3925455" y="1191490"/>
              <a:ext cx="860722" cy="1123782"/>
              <a:chOff x="3925455" y="1191490"/>
              <a:chExt cx="860722" cy="1123782"/>
            </a:xfrm>
          </p:grpSpPr>
          <p:sp>
            <p:nvSpPr>
              <p:cNvPr id="7" name="Rectangle 3"/>
              <p:cNvSpPr/>
              <p:nvPr/>
            </p:nvSpPr>
            <p:spPr>
              <a:xfrm>
                <a:off x="3925455" y="1191490"/>
                <a:ext cx="608204" cy="11237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b="1" dirty="0">
                  <a:effectLst>
                    <a:outerShdw blurRad="38100" dist="38100" dir="2700000" algn="tl">
                      <a:srgbClr val="000000">
                        <a:alpha val="43137"/>
                      </a:srgbClr>
                    </a:outerShdw>
                  </a:effectLst>
                </a:endParaRPr>
              </a:p>
            </p:txBody>
          </p:sp>
          <p:sp>
            <p:nvSpPr>
              <p:cNvPr id="8" name="Isosceles Triangle 5"/>
              <p:cNvSpPr/>
              <p:nvPr/>
            </p:nvSpPr>
            <p:spPr>
              <a:xfrm rot="5400000">
                <a:off x="4485200" y="1522962"/>
                <a:ext cx="323272" cy="2786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sp>
        <p:nvSpPr>
          <p:cNvPr id="9" name="Прямоугольник 8"/>
          <p:cNvSpPr/>
          <p:nvPr/>
        </p:nvSpPr>
        <p:spPr>
          <a:xfrm>
            <a:off x="1271366" y="550538"/>
            <a:ext cx="7486226" cy="3785652"/>
          </a:xfrm>
          <a:prstGeom prst="rect">
            <a:avLst/>
          </a:prstGeom>
        </p:spPr>
        <p:txBody>
          <a:bodyPr wrap="square">
            <a:spAutoFit/>
          </a:bodyPr>
          <a:lstStyle/>
          <a:p>
            <a:pPr lvl="0" algn="ctr"/>
            <a:r>
              <a:rPr lang="ru-RU" sz="2000" b="1" dirty="0"/>
              <a:t>ЗАКЛАД  ДОШКІЛЬНОЇ ОСВІТИ №5  «СОНЕЧКО» </a:t>
            </a:r>
            <a:endParaRPr lang="ru-RU" sz="2000" b="1" dirty="0" smtClean="0"/>
          </a:p>
          <a:p>
            <a:pPr lvl="0" algn="ctr"/>
            <a:r>
              <a:rPr lang="uk-UA" sz="2000" b="1" dirty="0" smtClean="0"/>
              <a:t>(</a:t>
            </a:r>
            <a:r>
              <a:rPr lang="uk-UA" sz="2000" b="1" dirty="0"/>
              <a:t>ЗДО№5 «СОНЕЧКО»)</a:t>
            </a:r>
          </a:p>
          <a:p>
            <a:pPr lvl="0" algn="ctr"/>
            <a:endParaRPr lang="uk-UA" sz="2000" b="1" dirty="0"/>
          </a:p>
          <a:p>
            <a:pPr lvl="0" algn="ctr"/>
            <a:r>
              <a:rPr lang="uk-UA" sz="2000" b="1" dirty="0"/>
              <a:t>Н А К А З</a:t>
            </a:r>
          </a:p>
          <a:p>
            <a:pPr lvl="0" algn="ctr"/>
            <a:r>
              <a:rPr lang="uk-UA" sz="2000" b="1" dirty="0"/>
              <a:t> </a:t>
            </a:r>
          </a:p>
          <a:p>
            <a:pPr lvl="0" algn="just"/>
            <a:r>
              <a:rPr lang="uk-UA" sz="2000" b="1" dirty="0"/>
              <a:t>15.09.2021                         </a:t>
            </a:r>
            <a:r>
              <a:rPr lang="uk-UA" sz="2000" b="1" dirty="0" smtClean="0"/>
              <a:t>    </a:t>
            </a:r>
            <a:r>
              <a:rPr lang="uk-UA" sz="2000" b="1" dirty="0" err="1"/>
              <a:t>м.Ковель</a:t>
            </a:r>
            <a:r>
              <a:rPr lang="uk-UA" sz="2000" b="1" dirty="0"/>
              <a:t>                               </a:t>
            </a:r>
            <a:r>
              <a:rPr lang="uk-UA" sz="2000" b="1" dirty="0" smtClean="0"/>
              <a:t> </a:t>
            </a:r>
            <a:r>
              <a:rPr lang="uk-UA" sz="2000" b="1" dirty="0"/>
              <a:t>№125-к/</a:t>
            </a:r>
            <a:r>
              <a:rPr lang="uk-UA" sz="2000" b="1" dirty="0" err="1"/>
              <a:t>тр</a:t>
            </a:r>
            <a:endParaRPr lang="uk-UA" sz="2000" b="1" dirty="0"/>
          </a:p>
          <a:p>
            <a:pPr lvl="0" algn="just"/>
            <a:endParaRPr lang="uk-UA" sz="2000" b="1" dirty="0"/>
          </a:p>
          <a:p>
            <a:pPr lvl="0" algn="just"/>
            <a:r>
              <a:rPr lang="uk-UA" sz="2000" b="1" dirty="0"/>
              <a:t>Про надання   Петру Петренку</a:t>
            </a:r>
          </a:p>
          <a:p>
            <a:pPr lvl="0" algn="just"/>
            <a:r>
              <a:rPr lang="uk-UA" sz="2000" b="1" dirty="0"/>
              <a:t>відпустки без збереження</a:t>
            </a:r>
          </a:p>
          <a:p>
            <a:pPr lvl="0" algn="just"/>
            <a:r>
              <a:rPr lang="uk-UA" sz="2000" b="1" dirty="0"/>
              <a:t>заробітної платим за угодою</a:t>
            </a:r>
          </a:p>
          <a:p>
            <a:pPr lvl="0" algn="just"/>
            <a:r>
              <a:rPr lang="uk-UA" sz="2000" b="1" dirty="0"/>
              <a:t>сторін на період  карантину     </a:t>
            </a:r>
          </a:p>
          <a:p>
            <a:pPr lvl="0" algn="ctr"/>
            <a:endParaRPr lang="ru-RU" sz="2000" b="1" dirty="0"/>
          </a:p>
        </p:txBody>
      </p:sp>
      <p:sp>
        <p:nvSpPr>
          <p:cNvPr id="22" name="Заголовок 21"/>
          <p:cNvSpPr>
            <a:spLocks noGrp="1"/>
          </p:cNvSpPr>
          <p:nvPr>
            <p:ph type="title"/>
          </p:nvPr>
        </p:nvSpPr>
        <p:spPr>
          <a:xfrm>
            <a:off x="-361963" y="4005064"/>
            <a:ext cx="9793088" cy="2520280"/>
          </a:xfrm>
        </p:spPr>
        <p:txBody>
          <a:bodyPr>
            <a:noAutofit/>
          </a:bodyPr>
          <a:lstStyle/>
          <a:p>
            <a:pPr algn="ctr"/>
            <a:r>
              <a:rPr lang="ru-RU" sz="2000" b="1" dirty="0">
                <a:latin typeface="+mn-lt"/>
              </a:rPr>
              <a:t>       </a:t>
            </a:r>
            <a:r>
              <a:rPr lang="ru-RU" sz="2100" b="1" dirty="0">
                <a:latin typeface="+mn-lt"/>
              </a:rPr>
              <a:t>Максимальна </a:t>
            </a:r>
            <a:r>
              <a:rPr lang="ru-RU" sz="2100" b="1" dirty="0" err="1">
                <a:latin typeface="+mn-lt"/>
              </a:rPr>
              <a:t>довжина</a:t>
            </a:r>
            <a:r>
              <a:rPr lang="ru-RU" sz="2100" b="1" dirty="0">
                <a:latin typeface="+mn-lt"/>
              </a:rPr>
              <a:t> рядка </a:t>
            </a:r>
            <a:r>
              <a:rPr lang="ru-RU" sz="2100" b="1" dirty="0" err="1">
                <a:latin typeface="+mn-lt"/>
              </a:rPr>
              <a:t>багаторядкових</a:t>
            </a:r>
            <a:r>
              <a:rPr lang="ru-RU" sz="2100" b="1" dirty="0">
                <a:latin typeface="+mn-lt"/>
              </a:rPr>
              <a:t> </a:t>
            </a:r>
            <a:r>
              <a:rPr lang="ru-RU" sz="2100" b="1" dirty="0" err="1">
                <a:latin typeface="+mn-lt"/>
              </a:rPr>
              <a:t>реквізитів</a:t>
            </a:r>
            <a:r>
              <a:rPr lang="ru-RU" sz="2100" b="1" dirty="0">
                <a:latin typeface="+mn-lt"/>
              </a:rPr>
              <a:t>, </a:t>
            </a:r>
            <a:r>
              <a:rPr lang="ru-RU" sz="2100" b="1" dirty="0" err="1">
                <a:latin typeface="+mn-lt"/>
              </a:rPr>
              <a:t>зокрема</a:t>
            </a:r>
            <a:r>
              <a:rPr lang="ru-RU" sz="2100" b="1" dirty="0">
                <a:latin typeface="+mn-lt"/>
              </a:rPr>
              <a:t> </a:t>
            </a:r>
            <a:br>
              <a:rPr lang="ru-RU" sz="2100" b="1" dirty="0">
                <a:latin typeface="+mn-lt"/>
              </a:rPr>
            </a:br>
            <a:r>
              <a:rPr lang="ru-RU" sz="2100" b="1" dirty="0">
                <a:latin typeface="+mn-lt"/>
              </a:rPr>
              <a:t>«Заголовок до тексту документа» — 73 мм (28 </a:t>
            </a:r>
            <a:r>
              <a:rPr lang="ru-RU" sz="2100" b="1" dirty="0" err="1">
                <a:latin typeface="+mn-lt"/>
              </a:rPr>
              <a:t>друкованих</a:t>
            </a:r>
            <a:r>
              <a:rPr lang="ru-RU" sz="2100" b="1" dirty="0">
                <a:latin typeface="+mn-lt"/>
              </a:rPr>
              <a:t> </a:t>
            </a:r>
            <a:r>
              <a:rPr lang="ru-RU" sz="2100" b="1" dirty="0" err="1">
                <a:latin typeface="+mn-lt"/>
              </a:rPr>
              <a:t>знаків</a:t>
            </a:r>
            <a:r>
              <a:rPr lang="ru-RU" sz="2100" b="1" dirty="0">
                <a:latin typeface="+mn-lt"/>
              </a:rPr>
              <a:t>). </a:t>
            </a:r>
            <a:br>
              <a:rPr lang="ru-RU" sz="2100" b="1" dirty="0">
                <a:latin typeface="+mn-lt"/>
              </a:rPr>
            </a:br>
            <a:r>
              <a:rPr lang="ru-RU" sz="800" dirty="0">
                <a:latin typeface="+mn-lt"/>
              </a:rPr>
              <a:t/>
            </a:r>
            <a:br>
              <a:rPr lang="ru-RU" sz="800" dirty="0">
                <a:latin typeface="+mn-lt"/>
              </a:rPr>
            </a:br>
            <a:r>
              <a:rPr lang="ru-RU" sz="2000" b="1" dirty="0">
                <a:latin typeface="+mn-lt"/>
              </a:rPr>
              <a:t>      </a:t>
            </a:r>
            <a:r>
              <a:rPr lang="ru-RU" sz="2100" b="1" dirty="0" err="1">
                <a:latin typeface="+mn-lt"/>
              </a:rPr>
              <a:t>Якщо</a:t>
            </a:r>
            <a:r>
              <a:rPr lang="ru-RU" sz="2100" b="1" dirty="0">
                <a:latin typeface="+mn-lt"/>
              </a:rPr>
              <a:t> заголовок документа </a:t>
            </a:r>
            <a:r>
              <a:rPr lang="ru-RU" sz="2100" b="1" dirty="0" err="1">
                <a:latin typeface="+mn-lt"/>
              </a:rPr>
              <a:t>перевищує</a:t>
            </a:r>
            <a:r>
              <a:rPr lang="ru-RU" sz="2100" b="1" dirty="0">
                <a:latin typeface="+mn-lt"/>
              </a:rPr>
              <a:t> 150 </a:t>
            </a:r>
            <a:r>
              <a:rPr lang="ru-RU" sz="2100" b="1" dirty="0" err="1">
                <a:latin typeface="+mn-lt"/>
              </a:rPr>
              <a:t>друкованих</a:t>
            </a:r>
            <a:r>
              <a:rPr lang="ru-RU" sz="2100" b="1" dirty="0">
                <a:latin typeface="+mn-lt"/>
              </a:rPr>
              <a:t> </a:t>
            </a:r>
            <a:r>
              <a:rPr lang="ru-RU" sz="2100" b="1" dirty="0" err="1">
                <a:latin typeface="+mn-lt"/>
              </a:rPr>
              <a:t>знаків</a:t>
            </a:r>
            <a:r>
              <a:rPr lang="ru-RU" sz="2100" b="1" dirty="0">
                <a:latin typeface="+mn-lt"/>
              </a:rPr>
              <a:t> (5 </a:t>
            </a:r>
            <a:r>
              <a:rPr lang="ru-RU" sz="2100" b="1" dirty="0" err="1">
                <a:latin typeface="+mn-lt"/>
              </a:rPr>
              <a:t>рядків</a:t>
            </a:r>
            <a:r>
              <a:rPr lang="ru-RU" sz="2100" b="1" dirty="0">
                <a:latin typeface="+mn-lt"/>
              </a:rPr>
              <a:t>),</a:t>
            </a:r>
            <a:br>
              <a:rPr lang="ru-RU" sz="2100" b="1" dirty="0">
                <a:latin typeface="+mn-lt"/>
              </a:rPr>
            </a:br>
            <a:r>
              <a:rPr lang="ru-RU" sz="2100" b="1" dirty="0">
                <a:latin typeface="+mn-lt"/>
              </a:rPr>
              <a:t> </a:t>
            </a:r>
            <a:r>
              <a:rPr lang="ru-RU" sz="2100" b="1" dirty="0" err="1">
                <a:latin typeface="+mn-lt"/>
              </a:rPr>
              <a:t>його</a:t>
            </a:r>
            <a:r>
              <a:rPr lang="ru-RU" sz="2100" b="1" dirty="0">
                <a:latin typeface="+mn-lt"/>
              </a:rPr>
              <a:t> дозволено </a:t>
            </a:r>
            <a:r>
              <a:rPr lang="ru-RU" sz="2100" b="1" dirty="0" err="1">
                <a:latin typeface="+mn-lt"/>
              </a:rPr>
              <a:t>продовжувати</a:t>
            </a:r>
            <a:r>
              <a:rPr lang="ru-RU" sz="2100" b="1" dirty="0">
                <a:latin typeface="+mn-lt"/>
              </a:rPr>
              <a:t> до </a:t>
            </a:r>
            <a:r>
              <a:rPr lang="ru-RU" sz="2100" b="1" dirty="0" err="1">
                <a:latin typeface="+mn-lt"/>
              </a:rPr>
              <a:t>межі</a:t>
            </a:r>
            <a:r>
              <a:rPr lang="ru-RU" sz="2100" b="1" dirty="0">
                <a:latin typeface="+mn-lt"/>
              </a:rPr>
              <a:t> правого поля. </a:t>
            </a:r>
            <a:br>
              <a:rPr lang="ru-RU" sz="2100" b="1" dirty="0">
                <a:latin typeface="+mn-lt"/>
              </a:rPr>
            </a:br>
            <a:r>
              <a:rPr lang="ru-RU" sz="800" dirty="0"/>
              <a:t/>
            </a:r>
            <a:br>
              <a:rPr lang="ru-RU" sz="800" dirty="0"/>
            </a:br>
            <a:r>
              <a:rPr lang="ru-RU" sz="2100" b="1" dirty="0" err="1">
                <a:solidFill>
                  <a:srgbClr val="C00000"/>
                </a:solidFill>
              </a:rPr>
              <a:t>Відступ</a:t>
            </a:r>
            <a:r>
              <a:rPr lang="ru-RU" sz="2100" b="1" dirty="0">
                <a:solidFill>
                  <a:srgbClr val="C00000"/>
                </a:solidFill>
              </a:rPr>
              <a:t> </a:t>
            </a:r>
            <a:r>
              <a:rPr lang="ru-RU" sz="2100" b="1" dirty="0" err="1">
                <a:solidFill>
                  <a:srgbClr val="C00000"/>
                </a:solidFill>
              </a:rPr>
              <a:t>від</a:t>
            </a:r>
            <a:r>
              <a:rPr lang="ru-RU" sz="2100" b="1" dirty="0">
                <a:solidFill>
                  <a:srgbClr val="C00000"/>
                </a:solidFill>
              </a:rPr>
              <a:t> </a:t>
            </a:r>
            <a:r>
              <a:rPr lang="ru-RU" sz="2100" b="1" dirty="0" err="1">
                <a:solidFill>
                  <a:srgbClr val="C00000"/>
                </a:solidFill>
              </a:rPr>
              <a:t>межі</a:t>
            </a:r>
            <a:r>
              <a:rPr lang="ru-RU" sz="2100" b="1" dirty="0">
                <a:solidFill>
                  <a:srgbClr val="C00000"/>
                </a:solidFill>
              </a:rPr>
              <a:t> </a:t>
            </a:r>
            <a:r>
              <a:rPr lang="ru-RU" sz="2100" b="1" dirty="0" err="1">
                <a:solidFill>
                  <a:srgbClr val="C00000"/>
                </a:solidFill>
              </a:rPr>
              <a:t>лівого</a:t>
            </a:r>
            <a:r>
              <a:rPr lang="ru-RU" sz="2100" b="1" dirty="0">
                <a:solidFill>
                  <a:srgbClr val="C00000"/>
                </a:solidFill>
              </a:rPr>
              <a:t> поля для </a:t>
            </a:r>
            <a:r>
              <a:rPr lang="ru-RU" sz="2100" b="1" dirty="0" err="1">
                <a:solidFill>
                  <a:srgbClr val="C00000"/>
                </a:solidFill>
              </a:rPr>
              <a:t>цього</a:t>
            </a:r>
            <a:r>
              <a:rPr lang="ru-RU" sz="2100" b="1" dirty="0">
                <a:solidFill>
                  <a:srgbClr val="C00000"/>
                </a:solidFill>
              </a:rPr>
              <a:t> </a:t>
            </a:r>
            <a:r>
              <a:rPr lang="ru-RU" sz="2100" b="1" dirty="0" err="1">
                <a:solidFill>
                  <a:srgbClr val="C00000"/>
                </a:solidFill>
              </a:rPr>
              <a:t>реквізиту</a:t>
            </a:r>
            <a:r>
              <a:rPr lang="ru-RU" sz="2100" b="1" dirty="0">
                <a:solidFill>
                  <a:srgbClr val="C00000"/>
                </a:solidFill>
              </a:rPr>
              <a:t> не </a:t>
            </a:r>
            <a:r>
              <a:rPr lang="ru-RU" sz="2100" b="1" dirty="0" err="1">
                <a:solidFill>
                  <a:srgbClr val="C00000"/>
                </a:solidFill>
              </a:rPr>
              <a:t>роблять</a:t>
            </a:r>
            <a:r>
              <a:rPr lang="ru-RU" sz="2100" b="1" dirty="0">
                <a:solidFill>
                  <a:srgbClr val="C00000"/>
                </a:solidFill>
              </a:rPr>
              <a:t> </a:t>
            </a:r>
            <a:r>
              <a:rPr lang="ru-RU" sz="2100" b="1" dirty="0" smtClean="0">
                <a:solidFill>
                  <a:srgbClr val="C00000"/>
                </a:solidFill>
              </a:rPr>
              <a:t>і</a:t>
            </a:r>
            <a:br>
              <a:rPr lang="ru-RU" sz="2100" b="1" dirty="0" smtClean="0">
                <a:solidFill>
                  <a:srgbClr val="C00000"/>
                </a:solidFill>
              </a:rPr>
            </a:br>
            <a:r>
              <a:rPr lang="ru-RU" sz="2100" b="1" dirty="0" smtClean="0">
                <a:solidFill>
                  <a:srgbClr val="C00000"/>
                </a:solidFill>
              </a:rPr>
              <a:t> </a:t>
            </a:r>
            <a:r>
              <a:rPr lang="ru-RU" sz="2100" b="1" dirty="0" err="1">
                <a:solidFill>
                  <a:srgbClr val="C00000"/>
                </a:solidFill>
              </a:rPr>
              <a:t>крапку</a:t>
            </a:r>
            <a:r>
              <a:rPr lang="ru-RU" sz="2100" b="1" dirty="0">
                <a:solidFill>
                  <a:srgbClr val="C00000"/>
                </a:solidFill>
              </a:rPr>
              <a:t> в </a:t>
            </a:r>
            <a:r>
              <a:rPr lang="ru-RU" sz="2100" b="1" dirty="0" err="1">
                <a:solidFill>
                  <a:srgbClr val="C00000"/>
                </a:solidFill>
              </a:rPr>
              <a:t>кінці</a:t>
            </a:r>
            <a:r>
              <a:rPr lang="ru-RU" sz="2100" b="1" dirty="0">
                <a:solidFill>
                  <a:srgbClr val="C00000"/>
                </a:solidFill>
              </a:rPr>
              <a:t> заголовка не </a:t>
            </a:r>
            <a:r>
              <a:rPr lang="ru-RU" sz="2100" b="1" dirty="0" err="1" smtClean="0">
                <a:solidFill>
                  <a:srgbClr val="C00000"/>
                </a:solidFill>
              </a:rPr>
              <a:t>ставлять</a:t>
            </a:r>
            <a:endParaRPr lang="ru-RU" sz="2100" dirty="0">
              <a:solidFill>
                <a:srgbClr val="C00000"/>
              </a:solidFill>
            </a:endParaRPr>
          </a:p>
        </p:txBody>
      </p:sp>
    </p:spTree>
    <p:extLst>
      <p:ext uri="{BB962C8B-B14F-4D97-AF65-F5344CB8AC3E}">
        <p14:creationId xmlns="" xmlns:p14="http://schemas.microsoft.com/office/powerpoint/2010/main" val="2732105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8340842" cy="1143000"/>
          </a:xfrm>
        </p:spPr>
        <p:txBody>
          <a:bodyPr>
            <a:normAutofit/>
          </a:bodyPr>
          <a:lstStyle/>
          <a:p>
            <a:pPr algn="ctr"/>
            <a:r>
              <a:rPr lang="uk-UA" sz="3600" b="1" dirty="0">
                <a:solidFill>
                  <a:srgbClr val="C00000"/>
                </a:solidFill>
              </a:rPr>
              <a:t>20. </a:t>
            </a:r>
            <a:r>
              <a:rPr lang="uk-UA" sz="3600" b="1" dirty="0" smtClean="0">
                <a:solidFill>
                  <a:srgbClr val="C00000"/>
                </a:solidFill>
              </a:rPr>
              <a:t>«ТЕКСТ  ДОКУМЕНТА»</a:t>
            </a:r>
            <a:endParaRPr lang="ru-RU" sz="3600" b="1" dirty="0">
              <a:solidFill>
                <a:srgbClr val="C00000"/>
              </a:solidFill>
            </a:endParaRPr>
          </a:p>
        </p:txBody>
      </p:sp>
      <p:sp>
        <p:nvSpPr>
          <p:cNvPr id="5" name="Объект 4"/>
          <p:cNvSpPr>
            <a:spLocks noGrp="1"/>
          </p:cNvSpPr>
          <p:nvPr>
            <p:ph idx="1"/>
          </p:nvPr>
        </p:nvSpPr>
        <p:spPr>
          <a:xfrm>
            <a:off x="323528" y="1412776"/>
            <a:ext cx="8496944" cy="5256584"/>
          </a:xfrm>
        </p:spPr>
        <p:txBody>
          <a:bodyPr>
            <a:normAutofit/>
          </a:bodyPr>
          <a:lstStyle/>
          <a:p>
            <a:pPr lvl="0"/>
            <a:r>
              <a:rPr lang="ru-RU" dirty="0" err="1"/>
              <a:t>подається</a:t>
            </a:r>
            <a:r>
              <a:rPr lang="ru-RU" dirty="0"/>
              <a:t> </a:t>
            </a:r>
            <a:r>
              <a:rPr lang="ru-RU" dirty="0" err="1"/>
              <a:t>стисло</a:t>
            </a:r>
            <a:r>
              <a:rPr lang="ru-RU" dirty="0"/>
              <a:t>, грамотно, </a:t>
            </a:r>
            <a:r>
              <a:rPr lang="ru-RU" dirty="0" err="1"/>
              <a:t>зрозуміло</a:t>
            </a:r>
            <a:r>
              <a:rPr lang="ru-RU" dirty="0"/>
              <a:t> та </a:t>
            </a:r>
            <a:r>
              <a:rPr lang="ru-RU" dirty="0" err="1"/>
              <a:t>об’єктивно</a:t>
            </a:r>
            <a:r>
              <a:rPr lang="ru-RU" dirty="0"/>
              <a:t>;</a:t>
            </a:r>
          </a:p>
          <a:p>
            <a:r>
              <a:rPr lang="ru-RU" dirty="0"/>
              <a:t>не </a:t>
            </a:r>
            <a:r>
              <a:rPr lang="ru-RU" dirty="0" err="1"/>
              <a:t>може</a:t>
            </a:r>
            <a:r>
              <a:rPr lang="ru-RU" dirty="0"/>
              <a:t> </a:t>
            </a:r>
            <a:r>
              <a:rPr lang="ru-RU" dirty="0" err="1"/>
              <a:t>містити</a:t>
            </a:r>
            <a:r>
              <a:rPr lang="ru-RU" dirty="0"/>
              <a:t> </a:t>
            </a:r>
            <a:r>
              <a:rPr lang="ru-RU" dirty="0" err="1"/>
              <a:t>повторів</a:t>
            </a:r>
            <a:r>
              <a:rPr lang="ru-RU" dirty="0"/>
              <a:t>, а </a:t>
            </a:r>
            <a:r>
              <a:rPr lang="ru-RU" dirty="0" err="1"/>
              <a:t>також</a:t>
            </a:r>
            <a:r>
              <a:rPr lang="ru-RU" dirty="0"/>
              <a:t> </a:t>
            </a:r>
            <a:r>
              <a:rPr lang="ru-RU" dirty="0" err="1"/>
              <a:t>слів</a:t>
            </a:r>
            <a:r>
              <a:rPr lang="ru-RU" dirty="0"/>
              <a:t> і </a:t>
            </a:r>
            <a:r>
              <a:rPr lang="ru-RU" dirty="0" err="1"/>
              <a:t>зворотів</a:t>
            </a:r>
            <a:r>
              <a:rPr lang="ru-RU" dirty="0"/>
              <a:t>, </a:t>
            </a:r>
            <a:r>
              <a:rPr lang="ru-RU" dirty="0" err="1"/>
              <a:t>що</a:t>
            </a:r>
            <a:r>
              <a:rPr lang="ru-RU" dirty="0"/>
              <a:t> не </a:t>
            </a:r>
            <a:r>
              <a:rPr lang="ru-RU" dirty="0" err="1"/>
              <a:t>несуть</a:t>
            </a:r>
            <a:r>
              <a:rPr lang="ru-RU" dirty="0"/>
              <a:t> </a:t>
            </a:r>
            <a:r>
              <a:rPr lang="ru-RU" dirty="0" err="1"/>
              <a:t>змістового</a:t>
            </a:r>
            <a:r>
              <a:rPr lang="ru-RU" dirty="0"/>
              <a:t> </a:t>
            </a:r>
            <a:r>
              <a:rPr lang="ru-RU" dirty="0" err="1"/>
              <a:t>навантаження</a:t>
            </a:r>
            <a:r>
              <a:rPr lang="ru-RU" dirty="0"/>
              <a:t>;</a:t>
            </a:r>
          </a:p>
          <a:p>
            <a:r>
              <a:rPr lang="ru-RU" dirty="0" err="1"/>
              <a:t>можна</a:t>
            </a:r>
            <a:r>
              <a:rPr lang="ru-RU" dirty="0"/>
              <a:t> </a:t>
            </a:r>
            <a:r>
              <a:rPr lang="ru-RU" dirty="0" err="1"/>
              <a:t>оформляти</a:t>
            </a:r>
            <a:r>
              <a:rPr lang="ru-RU" dirty="0"/>
              <a:t> –</a:t>
            </a:r>
          </a:p>
          <a:p>
            <a:pPr marL="0" indent="0">
              <a:buNone/>
            </a:pPr>
            <a:r>
              <a:rPr lang="ru-RU" dirty="0"/>
              <a:t>          - як </a:t>
            </a:r>
            <a:r>
              <a:rPr lang="ru-RU" dirty="0" err="1"/>
              <a:t>суцільний</a:t>
            </a:r>
            <a:r>
              <a:rPr lang="ru-RU" dirty="0"/>
              <a:t> </a:t>
            </a:r>
            <a:r>
              <a:rPr lang="ru-RU" dirty="0" err="1"/>
              <a:t>зв’язний</a:t>
            </a:r>
            <a:r>
              <a:rPr lang="ru-RU" dirty="0"/>
              <a:t> текст, </a:t>
            </a:r>
          </a:p>
          <a:p>
            <a:pPr marL="0" indent="0">
              <a:buNone/>
            </a:pPr>
            <a:r>
              <a:rPr lang="ru-RU" dirty="0"/>
              <a:t>          - </a:t>
            </a:r>
            <a:r>
              <a:rPr lang="ru-RU" dirty="0" smtClean="0"/>
              <a:t>анкету, </a:t>
            </a:r>
            <a:endParaRPr lang="ru-RU" dirty="0"/>
          </a:p>
          <a:p>
            <a:pPr marL="0" indent="0">
              <a:buNone/>
            </a:pPr>
            <a:r>
              <a:rPr lang="ru-RU" dirty="0"/>
              <a:t>          - </a:t>
            </a:r>
            <a:r>
              <a:rPr lang="ru-RU" dirty="0" err="1" smtClean="0"/>
              <a:t>таблицю</a:t>
            </a:r>
            <a:r>
              <a:rPr lang="ru-RU" dirty="0" smtClean="0"/>
              <a:t>;</a:t>
            </a:r>
            <a:endParaRPr lang="ru-RU" dirty="0"/>
          </a:p>
          <a:p>
            <a:pPr marL="0" indent="0">
              <a:buNone/>
            </a:pPr>
            <a:r>
              <a:rPr lang="ru-RU" dirty="0"/>
              <a:t>          - </a:t>
            </a:r>
            <a:r>
              <a:rPr lang="ru-RU" dirty="0" err="1" smtClean="0"/>
              <a:t>поєднанням</a:t>
            </a:r>
            <a:r>
              <a:rPr lang="ru-RU" dirty="0" smtClean="0"/>
              <a:t> </a:t>
            </a:r>
            <a:r>
              <a:rPr lang="ru-RU" dirty="0" err="1"/>
              <a:t>цих</a:t>
            </a:r>
            <a:r>
              <a:rPr lang="ru-RU" dirty="0"/>
              <a:t> </a:t>
            </a:r>
            <a:r>
              <a:rPr lang="ru-RU" dirty="0" smtClean="0"/>
              <a:t>форм;</a:t>
            </a:r>
            <a:endParaRPr lang="ru-RU" dirty="0"/>
          </a:p>
          <a:p>
            <a:pPr>
              <a:buFont typeface="Arial" panose="020B0604020202020204" pitchFamily="34" charset="0"/>
              <a:buChar char="•"/>
            </a:pPr>
            <a:r>
              <a:rPr lang="uk-UA" dirty="0" smtClean="0"/>
              <a:t>викладайте  лише  </a:t>
            </a:r>
            <a:r>
              <a:rPr lang="uk-UA" dirty="0"/>
              <a:t>українсько мовою.</a:t>
            </a:r>
          </a:p>
          <a:p>
            <a:pPr marL="0" indent="0" algn="ctr">
              <a:buNone/>
            </a:pPr>
            <a:r>
              <a:rPr lang="uk-UA" dirty="0"/>
              <a:t> </a:t>
            </a:r>
            <a:r>
              <a:rPr lang="uk-UA" b="1" dirty="0"/>
              <a:t>Виняток – </a:t>
            </a:r>
            <a:r>
              <a:rPr lang="uk-UA" b="1" dirty="0" smtClean="0"/>
              <a:t>випадки, передбачені </a:t>
            </a:r>
            <a:r>
              <a:rPr lang="uk-UA" b="1" dirty="0"/>
              <a:t>законодавством про мови </a:t>
            </a:r>
            <a:r>
              <a:rPr lang="uk-UA" b="1" dirty="0" smtClean="0"/>
              <a:t> в  Україні.</a:t>
            </a:r>
            <a:r>
              <a:rPr lang="ru-RU" b="1" dirty="0" smtClean="0"/>
              <a:t>               </a:t>
            </a:r>
            <a:endParaRPr lang="ru-RU" b="1" dirty="0"/>
          </a:p>
          <a:p>
            <a:pPr lvl="0">
              <a:buFont typeface="Arial" panose="020B0604020202020204" pitchFamily="34" charset="0"/>
              <a:buChar char="•"/>
            </a:pPr>
            <a:endParaRPr lang="ru-RU" b="1" dirty="0"/>
          </a:p>
          <a:p>
            <a:pPr lvl="0">
              <a:buFont typeface="Arial" panose="020B0604020202020204" pitchFamily="34" charset="0"/>
              <a:buChar char="•"/>
            </a:pPr>
            <a:endParaRPr lang="ru-RU" dirty="0"/>
          </a:p>
          <a:p>
            <a:endParaRPr lang="ru-RU" dirty="0"/>
          </a:p>
        </p:txBody>
      </p:sp>
    </p:spTree>
    <p:extLst>
      <p:ext uri="{BB962C8B-B14F-4D97-AF65-F5344CB8AC3E}">
        <p14:creationId xmlns="" xmlns:p14="http://schemas.microsoft.com/office/powerpoint/2010/main" val="1234950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8340842" cy="908720"/>
          </a:xfrm>
        </p:spPr>
        <p:txBody>
          <a:bodyPr>
            <a:normAutofit/>
          </a:bodyPr>
          <a:lstStyle/>
          <a:p>
            <a:pPr algn="ctr"/>
            <a:r>
              <a:rPr lang="uk-UA" sz="3600" b="1" dirty="0">
                <a:solidFill>
                  <a:srgbClr val="C00000"/>
                </a:solidFill>
              </a:rPr>
              <a:t>20. </a:t>
            </a:r>
            <a:r>
              <a:rPr lang="uk-UA" sz="3600" b="1" dirty="0" smtClean="0">
                <a:solidFill>
                  <a:srgbClr val="C00000"/>
                </a:solidFill>
              </a:rPr>
              <a:t>«ТЕКСТ  ДОКУМЕНТА»</a:t>
            </a:r>
            <a:endParaRPr lang="ru-RU" sz="3600" b="1" dirty="0">
              <a:solidFill>
                <a:srgbClr val="C00000"/>
              </a:solidFill>
            </a:endParaRPr>
          </a:p>
        </p:txBody>
      </p:sp>
      <p:sp>
        <p:nvSpPr>
          <p:cNvPr id="5" name="Объект 4"/>
          <p:cNvSpPr>
            <a:spLocks noGrp="1"/>
          </p:cNvSpPr>
          <p:nvPr>
            <p:ph idx="1"/>
          </p:nvPr>
        </p:nvSpPr>
        <p:spPr>
          <a:xfrm>
            <a:off x="312767" y="1052736"/>
            <a:ext cx="8820472" cy="5616624"/>
          </a:xfrm>
        </p:spPr>
        <p:txBody>
          <a:bodyPr>
            <a:normAutofit fontScale="92500"/>
          </a:bodyPr>
          <a:lstStyle/>
          <a:p>
            <a:r>
              <a:rPr lang="ru-RU" dirty="0" err="1"/>
              <a:t>наявність</a:t>
            </a:r>
            <a:r>
              <a:rPr lang="ru-RU" dirty="0"/>
              <a:t> </a:t>
            </a:r>
            <a:r>
              <a:rPr lang="ru-RU" dirty="0" err="1"/>
              <a:t>додатків</a:t>
            </a:r>
            <a:r>
              <a:rPr lang="ru-RU" dirty="0"/>
              <a:t>, </a:t>
            </a:r>
            <a:r>
              <a:rPr lang="ru-RU" dirty="0" err="1"/>
              <a:t>повну</a:t>
            </a:r>
            <a:r>
              <a:rPr lang="ru-RU" dirty="0"/>
              <a:t> </a:t>
            </a:r>
            <a:r>
              <a:rPr lang="ru-RU" dirty="0" err="1"/>
              <a:t>назву</a:t>
            </a:r>
            <a:r>
              <a:rPr lang="ru-RU" dirty="0"/>
              <a:t> </a:t>
            </a:r>
            <a:r>
              <a:rPr lang="ru-RU" dirty="0" err="1"/>
              <a:t>яких</a:t>
            </a:r>
            <a:r>
              <a:rPr lang="ru-RU" dirty="0"/>
              <a:t> </a:t>
            </a:r>
            <a:r>
              <a:rPr lang="ru-RU" dirty="0" err="1"/>
              <a:t>наводять</a:t>
            </a:r>
            <a:r>
              <a:rPr lang="ru-RU" dirty="0"/>
              <a:t>  в </a:t>
            </a:r>
            <a:r>
              <a:rPr lang="ru-RU" dirty="0" err="1"/>
              <a:t>тексті</a:t>
            </a:r>
            <a:r>
              <a:rPr lang="ru-RU" dirty="0"/>
              <a:t> </a:t>
            </a:r>
            <a:r>
              <a:rPr lang="ru-RU" dirty="0" err="1"/>
              <a:t>супровідного</a:t>
            </a:r>
            <a:r>
              <a:rPr lang="ru-RU" dirty="0"/>
              <a:t> листа, </a:t>
            </a:r>
            <a:r>
              <a:rPr lang="ru-RU" dirty="0" err="1"/>
              <a:t>оформлюють</a:t>
            </a:r>
            <a:r>
              <a:rPr lang="ru-RU" dirty="0"/>
              <a:t> </a:t>
            </a:r>
            <a:r>
              <a:rPr lang="ru-RU" dirty="0" err="1"/>
              <a:t>після</a:t>
            </a:r>
            <a:r>
              <a:rPr lang="ru-RU" dirty="0"/>
              <a:t> тексту листа перед </a:t>
            </a:r>
            <a:r>
              <a:rPr lang="ru-RU" dirty="0" err="1" smtClean="0"/>
              <a:t>підписом</a:t>
            </a:r>
            <a:r>
              <a:rPr lang="ru-RU" dirty="0"/>
              <a:t>;</a:t>
            </a:r>
          </a:p>
          <a:p>
            <a:r>
              <a:rPr lang="ru-RU" dirty="0" err="1"/>
              <a:t>якщо</a:t>
            </a:r>
            <a:r>
              <a:rPr lang="ru-RU" dirty="0"/>
              <a:t> в </a:t>
            </a:r>
            <a:r>
              <a:rPr lang="ru-RU" dirty="0" err="1"/>
              <a:t>тексті</a:t>
            </a:r>
            <a:r>
              <a:rPr lang="ru-RU" dirty="0"/>
              <a:t> документа є </a:t>
            </a:r>
            <a:r>
              <a:rPr lang="ru-RU" dirty="0" err="1"/>
              <a:t>посилання</a:t>
            </a:r>
            <a:r>
              <a:rPr lang="ru-RU" dirty="0"/>
              <a:t> на </a:t>
            </a:r>
            <a:r>
              <a:rPr lang="ru-RU" dirty="0" err="1"/>
              <a:t>додатки</a:t>
            </a:r>
            <a:r>
              <a:rPr lang="ru-RU" dirty="0"/>
              <a:t> </a:t>
            </a:r>
            <a:r>
              <a:rPr lang="ru-RU" dirty="0" err="1"/>
              <a:t>або</a:t>
            </a:r>
            <a:r>
              <a:rPr lang="ru-RU" dirty="0"/>
              <a:t> на документ, </a:t>
            </a:r>
            <a:r>
              <a:rPr lang="ru-RU" dirty="0" err="1"/>
              <a:t>що</a:t>
            </a:r>
            <a:r>
              <a:rPr lang="ru-RU" dirty="0"/>
              <a:t> став </a:t>
            </a:r>
            <a:r>
              <a:rPr lang="ru-RU" dirty="0" err="1"/>
              <a:t>підставою</a:t>
            </a:r>
            <a:r>
              <a:rPr lang="ru-RU" dirty="0"/>
              <a:t> для </a:t>
            </a:r>
            <a:r>
              <a:rPr lang="ru-RU" dirty="0" err="1"/>
              <a:t>його</a:t>
            </a:r>
            <a:r>
              <a:rPr lang="ru-RU" dirty="0"/>
              <a:t> </a:t>
            </a:r>
            <a:r>
              <a:rPr lang="ru-RU" dirty="0" err="1"/>
              <a:t>підготовки</a:t>
            </a:r>
            <a:r>
              <a:rPr lang="ru-RU" dirty="0"/>
              <a:t> (</a:t>
            </a:r>
            <a:r>
              <a:rPr lang="ru-RU" dirty="0" err="1"/>
              <a:t>видання</a:t>
            </a:r>
            <a:r>
              <a:rPr lang="ru-RU" dirty="0"/>
              <a:t>), слова «</a:t>
            </a:r>
            <a:r>
              <a:rPr lang="ru-RU" dirty="0" err="1"/>
              <a:t>Додаток</a:t>
            </a:r>
            <a:r>
              <a:rPr lang="ru-RU" dirty="0"/>
              <a:t>» і «</a:t>
            </a:r>
            <a:r>
              <a:rPr lang="ru-RU" dirty="0" err="1"/>
              <a:t>Підстава</a:t>
            </a:r>
            <a:r>
              <a:rPr lang="ru-RU" dirty="0"/>
              <a:t>» </a:t>
            </a:r>
            <a:r>
              <a:rPr lang="ru-RU" dirty="0" err="1"/>
              <a:t>друкують</a:t>
            </a:r>
            <a:r>
              <a:rPr lang="ru-RU" dirty="0"/>
              <a:t> без </a:t>
            </a:r>
            <a:r>
              <a:rPr lang="ru-RU" dirty="0" err="1"/>
              <a:t>відступу</a:t>
            </a:r>
            <a:r>
              <a:rPr lang="ru-RU" dirty="0"/>
              <a:t> </a:t>
            </a:r>
            <a:r>
              <a:rPr lang="ru-RU" dirty="0" err="1"/>
              <a:t>від</a:t>
            </a:r>
            <a:r>
              <a:rPr lang="ru-RU" dirty="0"/>
              <a:t> </a:t>
            </a:r>
            <a:r>
              <a:rPr lang="ru-RU" dirty="0" err="1"/>
              <a:t>межі</a:t>
            </a:r>
            <a:r>
              <a:rPr lang="ru-RU" dirty="0"/>
              <a:t> </a:t>
            </a:r>
            <a:r>
              <a:rPr lang="ru-RU" dirty="0" err="1"/>
              <a:t>лівого</a:t>
            </a:r>
            <a:r>
              <a:rPr lang="ru-RU" dirty="0"/>
              <a:t> поля, а текст до них — через 1 </a:t>
            </a:r>
            <a:r>
              <a:rPr lang="ru-RU" dirty="0" err="1"/>
              <a:t>міжрядковий</a:t>
            </a:r>
            <a:r>
              <a:rPr lang="ru-RU" dirty="0"/>
              <a:t> </a:t>
            </a:r>
            <a:r>
              <a:rPr lang="ru-RU" dirty="0" err="1"/>
              <a:t>інтервал</a:t>
            </a:r>
            <a:r>
              <a:rPr lang="ru-RU" dirty="0"/>
              <a:t>.</a:t>
            </a:r>
          </a:p>
          <a:p>
            <a:pPr marL="0" indent="0">
              <a:buNone/>
            </a:pPr>
            <a:r>
              <a:rPr lang="ru-RU" dirty="0">
                <a:solidFill>
                  <a:srgbClr val="C00000"/>
                </a:solidFill>
              </a:rPr>
              <a:t>Текст </a:t>
            </a:r>
            <a:r>
              <a:rPr lang="ru-RU" dirty="0" err="1">
                <a:solidFill>
                  <a:srgbClr val="C00000"/>
                </a:solidFill>
              </a:rPr>
              <a:t>документів</a:t>
            </a:r>
            <a:r>
              <a:rPr lang="ru-RU" dirty="0">
                <a:solidFill>
                  <a:srgbClr val="C00000"/>
                </a:solidFill>
              </a:rPr>
              <a:t> на </a:t>
            </a:r>
            <a:r>
              <a:rPr lang="ru-RU" dirty="0" err="1">
                <a:solidFill>
                  <a:srgbClr val="C00000"/>
                </a:solidFill>
              </a:rPr>
              <a:t>аркушах</a:t>
            </a:r>
            <a:r>
              <a:rPr lang="ru-RU" dirty="0">
                <a:solidFill>
                  <a:srgbClr val="C00000"/>
                </a:solidFill>
              </a:rPr>
              <a:t> </a:t>
            </a:r>
            <a:r>
              <a:rPr lang="ru-RU" dirty="0" err="1">
                <a:solidFill>
                  <a:srgbClr val="C00000"/>
                </a:solidFill>
              </a:rPr>
              <a:t>паперу</a:t>
            </a:r>
            <a:r>
              <a:rPr lang="ru-RU" dirty="0">
                <a:solidFill>
                  <a:srgbClr val="C00000"/>
                </a:solidFill>
              </a:rPr>
              <a:t> </a:t>
            </a:r>
            <a:r>
              <a:rPr lang="ru-RU" b="1" dirty="0">
                <a:solidFill>
                  <a:srgbClr val="C00000"/>
                </a:solidFill>
              </a:rPr>
              <a:t>рекомендовано</a:t>
            </a:r>
            <a:r>
              <a:rPr lang="ru-RU" dirty="0">
                <a:solidFill>
                  <a:srgbClr val="C00000"/>
                </a:solidFill>
              </a:rPr>
              <a:t> </a:t>
            </a:r>
            <a:r>
              <a:rPr lang="ru-RU" dirty="0" err="1">
                <a:solidFill>
                  <a:srgbClr val="C00000"/>
                </a:solidFill>
              </a:rPr>
              <a:t>друкувати</a:t>
            </a:r>
            <a:r>
              <a:rPr lang="ru-RU" dirty="0">
                <a:solidFill>
                  <a:srgbClr val="C00000"/>
                </a:solidFill>
              </a:rPr>
              <a:t>:</a:t>
            </a:r>
          </a:p>
          <a:p>
            <a:pPr marL="0" indent="0">
              <a:buNone/>
            </a:pPr>
            <a:endParaRPr lang="ru-RU" sz="900" dirty="0">
              <a:solidFill>
                <a:srgbClr val="C00000"/>
              </a:solidFill>
            </a:endParaRPr>
          </a:p>
          <a:p>
            <a:pPr lvl="0"/>
            <a:r>
              <a:rPr lang="ru-RU" b="1" dirty="0"/>
              <a:t>формату А4 через 1–1,5 </a:t>
            </a:r>
            <a:r>
              <a:rPr lang="ru-RU" b="1" dirty="0" err="1"/>
              <a:t>міжрядкових</a:t>
            </a:r>
            <a:r>
              <a:rPr lang="ru-RU" b="1" dirty="0"/>
              <a:t> </a:t>
            </a:r>
            <a:r>
              <a:rPr lang="ru-RU" b="1" dirty="0" err="1" smtClean="0"/>
              <a:t>інтервали</a:t>
            </a:r>
            <a:r>
              <a:rPr lang="ru-RU" b="1" dirty="0"/>
              <a:t>;</a:t>
            </a:r>
          </a:p>
          <a:p>
            <a:pPr lvl="0"/>
            <a:r>
              <a:rPr lang="ru-RU" b="1" dirty="0"/>
              <a:t>формату А5 — через 1 </a:t>
            </a:r>
            <a:r>
              <a:rPr lang="ru-RU" b="1" dirty="0" err="1"/>
              <a:t>міжрядковий</a:t>
            </a:r>
            <a:r>
              <a:rPr lang="ru-RU" b="1" dirty="0"/>
              <a:t> </a:t>
            </a:r>
            <a:r>
              <a:rPr lang="ru-RU" b="1" dirty="0" err="1"/>
              <a:t>інтервал</a:t>
            </a:r>
            <a:r>
              <a:rPr lang="ru-RU" b="1" dirty="0"/>
              <a:t>.</a:t>
            </a:r>
          </a:p>
          <a:p>
            <a:pPr lvl="0"/>
            <a:endParaRPr lang="ru-RU" sz="900" dirty="0"/>
          </a:p>
          <a:p>
            <a:pPr marL="0" indent="0" algn="ctr">
              <a:buNone/>
            </a:pPr>
            <a:r>
              <a:rPr lang="ru-RU" b="1" dirty="0"/>
              <a:t>«Рекомендовано» в </a:t>
            </a:r>
            <a:r>
              <a:rPr lang="ru-RU" b="1" dirty="0" err="1"/>
              <a:t>цьому</a:t>
            </a:r>
            <a:r>
              <a:rPr lang="ru-RU" b="1" dirty="0"/>
              <a:t> </a:t>
            </a:r>
            <a:r>
              <a:rPr lang="ru-RU" b="1" dirty="0" err="1"/>
              <a:t>випадку</a:t>
            </a:r>
            <a:r>
              <a:rPr lang="ru-RU" b="1" dirty="0"/>
              <a:t> </a:t>
            </a:r>
            <a:r>
              <a:rPr lang="ru-RU" b="1" dirty="0" err="1"/>
              <a:t>означає</a:t>
            </a:r>
            <a:r>
              <a:rPr lang="ru-RU" b="1" dirty="0"/>
              <a:t>, </a:t>
            </a:r>
            <a:r>
              <a:rPr lang="ru-RU" b="1" dirty="0" err="1"/>
              <a:t>що</a:t>
            </a:r>
            <a:r>
              <a:rPr lang="ru-RU" b="1" dirty="0"/>
              <a:t> </a:t>
            </a:r>
            <a:r>
              <a:rPr lang="ru-RU" b="1" dirty="0" err="1"/>
              <a:t>це</a:t>
            </a:r>
            <a:r>
              <a:rPr lang="ru-RU" b="1" dirty="0"/>
              <a:t> правило не </a:t>
            </a:r>
            <a:r>
              <a:rPr lang="ru-RU" b="1" dirty="0" err="1"/>
              <a:t>суворе</a:t>
            </a:r>
            <a:r>
              <a:rPr lang="ru-RU" b="1" dirty="0"/>
              <a:t>. </a:t>
            </a:r>
            <a:r>
              <a:rPr lang="ru-RU" b="1" dirty="0" err="1"/>
              <a:t>Під</a:t>
            </a:r>
            <a:r>
              <a:rPr lang="ru-RU" b="1" dirty="0"/>
              <a:t> час </a:t>
            </a:r>
            <a:r>
              <a:rPr lang="ru-RU" b="1" dirty="0" err="1"/>
              <a:t>оформлення</a:t>
            </a:r>
            <a:r>
              <a:rPr lang="ru-RU" b="1" dirty="0"/>
              <a:t> </a:t>
            </a:r>
            <a:r>
              <a:rPr lang="ru-RU" b="1" dirty="0" err="1"/>
              <a:t>документів</a:t>
            </a:r>
            <a:r>
              <a:rPr lang="ru-RU" b="1" dirty="0"/>
              <a:t>, за потреби, </a:t>
            </a:r>
            <a:r>
              <a:rPr lang="ru-RU" b="1" dirty="0" err="1"/>
              <a:t>можна</a:t>
            </a:r>
            <a:r>
              <a:rPr lang="ru-RU" b="1" dirty="0"/>
              <a:t> </a:t>
            </a:r>
            <a:r>
              <a:rPr lang="ru-RU" b="1" dirty="0" err="1"/>
              <a:t>застосовувати</a:t>
            </a:r>
            <a:r>
              <a:rPr lang="ru-RU" b="1" dirty="0"/>
              <a:t> </a:t>
            </a:r>
            <a:r>
              <a:rPr lang="ru-RU" b="1" dirty="0" err="1"/>
              <a:t>інші</a:t>
            </a:r>
            <a:r>
              <a:rPr lang="ru-RU" b="1" dirty="0"/>
              <a:t> </a:t>
            </a:r>
            <a:r>
              <a:rPr lang="ru-RU" b="1" dirty="0" err="1"/>
              <a:t>міжрядкові</a:t>
            </a:r>
            <a:r>
              <a:rPr lang="ru-RU" b="1" dirty="0"/>
              <a:t> </a:t>
            </a:r>
            <a:r>
              <a:rPr lang="ru-RU" b="1" dirty="0" err="1"/>
              <a:t>інтервали</a:t>
            </a:r>
            <a:r>
              <a:rPr lang="ru-RU" b="1" dirty="0"/>
              <a:t>.</a:t>
            </a:r>
          </a:p>
          <a:p>
            <a:pPr lvl="0">
              <a:buFont typeface="Arial" panose="020B0604020202020204" pitchFamily="34" charset="0"/>
              <a:buChar char="•"/>
            </a:pPr>
            <a:endParaRPr lang="ru-RU" dirty="0"/>
          </a:p>
          <a:p>
            <a:endParaRPr lang="ru-RU" dirty="0"/>
          </a:p>
        </p:txBody>
      </p:sp>
    </p:spTree>
    <p:extLst>
      <p:ext uri="{BB962C8B-B14F-4D97-AF65-F5344CB8AC3E}">
        <p14:creationId xmlns="" xmlns:p14="http://schemas.microsoft.com/office/powerpoint/2010/main" val="3199003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fontScale="90000"/>
          </a:bodyPr>
          <a:lstStyle/>
          <a:p>
            <a:pPr algn="ctr"/>
            <a:r>
              <a:rPr lang="uk-UA" dirty="0"/>
              <a:t> </a:t>
            </a:r>
            <a:r>
              <a:rPr lang="uk-UA" b="1" dirty="0">
                <a:latin typeface="+mn-lt"/>
              </a:rPr>
              <a:t>Як затвердити інструкцію з діловодства </a:t>
            </a:r>
            <a:endParaRPr lang="ru-RU" b="1" dirty="0">
              <a:latin typeface="+mn-lt"/>
            </a:endParaRPr>
          </a:p>
        </p:txBody>
      </p:sp>
      <p:sp>
        <p:nvSpPr>
          <p:cNvPr id="3" name="Объект 2"/>
          <p:cNvSpPr>
            <a:spLocks noGrp="1"/>
          </p:cNvSpPr>
          <p:nvPr>
            <p:ph idx="1"/>
          </p:nvPr>
        </p:nvSpPr>
        <p:spPr>
          <a:xfrm>
            <a:off x="467544" y="1700808"/>
            <a:ext cx="8229600" cy="4389120"/>
          </a:xfrm>
        </p:spPr>
        <p:txBody>
          <a:bodyPr>
            <a:noAutofit/>
          </a:bodyPr>
          <a:lstStyle/>
          <a:p>
            <a:pPr algn="just"/>
            <a:r>
              <a:rPr lang="ru-RU" sz="3200" dirty="0" err="1"/>
              <a:t>інструкцію</a:t>
            </a:r>
            <a:r>
              <a:rPr lang="ru-RU" sz="3200" dirty="0"/>
              <a:t> з </a:t>
            </a:r>
            <a:r>
              <a:rPr lang="ru-RU" sz="3200" dirty="0" err="1"/>
              <a:t>діловодства</a:t>
            </a:r>
            <a:r>
              <a:rPr lang="ru-RU" sz="3200" dirty="0"/>
              <a:t> </a:t>
            </a:r>
            <a:r>
              <a:rPr lang="ru-RU" sz="3200" dirty="0" err="1"/>
              <a:t>затверджує</a:t>
            </a:r>
            <a:r>
              <a:rPr lang="ru-RU" sz="3200" dirty="0"/>
              <a:t> </a:t>
            </a:r>
            <a:r>
              <a:rPr lang="ru-RU" sz="3200" dirty="0" err="1"/>
              <a:t>керівник</a:t>
            </a:r>
            <a:r>
              <a:rPr lang="ru-RU" sz="3200" dirty="0"/>
              <a:t> закладу шляхом </a:t>
            </a:r>
            <a:r>
              <a:rPr lang="ru-RU" sz="3200" dirty="0" err="1"/>
              <a:t>видання</a:t>
            </a:r>
            <a:r>
              <a:rPr lang="ru-RU" sz="3200" dirty="0"/>
              <a:t> наказу з </a:t>
            </a:r>
            <a:r>
              <a:rPr lang="ru-RU" sz="3200" dirty="0" err="1"/>
              <a:t>основної</a:t>
            </a:r>
            <a:r>
              <a:rPr lang="ru-RU" sz="3200" dirty="0"/>
              <a:t> </a:t>
            </a:r>
            <a:r>
              <a:rPr lang="ru-RU" sz="3200" dirty="0" err="1"/>
              <a:t>діяльності</a:t>
            </a:r>
            <a:r>
              <a:rPr lang="ru-RU" sz="3200" dirty="0"/>
              <a:t>, в </a:t>
            </a:r>
            <a:r>
              <a:rPr lang="ru-RU" sz="3200" dirty="0" err="1"/>
              <a:t>якому</a:t>
            </a:r>
            <a:r>
              <a:rPr lang="ru-RU" sz="3200" dirty="0"/>
              <a:t> </a:t>
            </a:r>
            <a:r>
              <a:rPr lang="ru-RU" sz="3200" dirty="0" err="1"/>
              <a:t>має</a:t>
            </a:r>
            <a:r>
              <a:rPr lang="ru-RU" sz="3200" dirty="0"/>
              <a:t> бути </a:t>
            </a:r>
            <a:r>
              <a:rPr lang="ru-RU" sz="3200" dirty="0" err="1"/>
              <a:t>вказана</a:t>
            </a:r>
            <a:r>
              <a:rPr lang="ru-RU" sz="3200" dirty="0"/>
              <a:t> дата </a:t>
            </a:r>
            <a:r>
              <a:rPr lang="ru-RU" sz="3200" dirty="0" err="1"/>
              <a:t>набуття</a:t>
            </a:r>
            <a:r>
              <a:rPr lang="ru-RU" sz="3200" dirty="0"/>
              <a:t> </a:t>
            </a:r>
            <a:r>
              <a:rPr lang="ru-RU" sz="3200" dirty="0" err="1"/>
              <a:t>чинності</a:t>
            </a:r>
            <a:r>
              <a:rPr lang="ru-RU" sz="3200" dirty="0"/>
              <a:t> </a:t>
            </a:r>
            <a:r>
              <a:rPr lang="ru-RU" sz="3200" dirty="0" err="1"/>
              <a:t>цієї</a:t>
            </a:r>
            <a:r>
              <a:rPr lang="ru-RU" sz="3200" dirty="0"/>
              <a:t> </a:t>
            </a:r>
            <a:r>
              <a:rPr lang="ru-RU" sz="3200" dirty="0" err="1"/>
              <a:t>інструкції</a:t>
            </a:r>
            <a:r>
              <a:rPr lang="ru-RU" sz="3200" dirty="0"/>
              <a:t>, </a:t>
            </a:r>
            <a:r>
              <a:rPr lang="ru-RU" sz="3200" dirty="0" err="1"/>
              <a:t>визначена</a:t>
            </a:r>
            <a:r>
              <a:rPr lang="ru-RU" sz="3200" dirty="0"/>
              <a:t> </a:t>
            </a:r>
            <a:r>
              <a:rPr lang="ru-RU" sz="3200" dirty="0" err="1"/>
              <a:t>посадова</a:t>
            </a:r>
            <a:r>
              <a:rPr lang="ru-RU" sz="3200" dirty="0"/>
              <a:t> особа, </a:t>
            </a:r>
            <a:r>
              <a:rPr lang="ru-RU" sz="3200" dirty="0" err="1"/>
              <a:t>відповідальна</a:t>
            </a:r>
            <a:r>
              <a:rPr lang="ru-RU" sz="3200" dirty="0"/>
              <a:t> за </a:t>
            </a:r>
            <a:r>
              <a:rPr lang="ru-RU" sz="3200" dirty="0" err="1"/>
              <a:t>впровадження</a:t>
            </a:r>
            <a:r>
              <a:rPr lang="ru-RU" sz="3200" dirty="0"/>
              <a:t> </a:t>
            </a:r>
            <a:r>
              <a:rPr lang="ru-RU" sz="3200" dirty="0" err="1"/>
              <a:t>інструкції</a:t>
            </a:r>
            <a:r>
              <a:rPr lang="ru-RU" sz="3200" dirty="0"/>
              <a:t>, за </a:t>
            </a:r>
            <a:r>
              <a:rPr lang="ru-RU" sz="3200" dirty="0" err="1"/>
              <a:t>необхідності</a:t>
            </a:r>
            <a:r>
              <a:rPr lang="ru-RU" sz="3200" dirty="0"/>
              <a:t> </a:t>
            </a:r>
            <a:r>
              <a:rPr lang="ru-RU" sz="3200" dirty="0" err="1"/>
              <a:t>зазначені</a:t>
            </a:r>
            <a:r>
              <a:rPr lang="ru-RU" sz="3200" dirty="0"/>
              <a:t> </a:t>
            </a:r>
            <a:r>
              <a:rPr lang="ru-RU" sz="3200" dirty="0" err="1"/>
              <a:t>інші</a:t>
            </a:r>
            <a:r>
              <a:rPr lang="ru-RU" sz="3200" dirty="0"/>
              <a:t> заходи, </a:t>
            </a:r>
            <a:r>
              <a:rPr lang="ru-RU" sz="3200" dirty="0" err="1"/>
              <a:t>які</a:t>
            </a:r>
            <a:r>
              <a:rPr lang="ru-RU" sz="3200" dirty="0"/>
              <a:t> </a:t>
            </a:r>
            <a:r>
              <a:rPr lang="ru-RU" sz="3200" dirty="0" err="1"/>
              <a:t>мають</a:t>
            </a:r>
            <a:r>
              <a:rPr lang="ru-RU" sz="3200" dirty="0"/>
              <a:t> бути </a:t>
            </a:r>
            <a:r>
              <a:rPr lang="ru-RU" sz="3200" dirty="0" err="1"/>
              <a:t>здійснені</a:t>
            </a:r>
            <a:r>
              <a:rPr lang="ru-RU" sz="3200" dirty="0"/>
              <a:t>   закладом</a:t>
            </a:r>
          </a:p>
        </p:txBody>
      </p:sp>
    </p:spTree>
    <p:extLst>
      <p:ext uri="{BB962C8B-B14F-4D97-AF65-F5344CB8AC3E}">
        <p14:creationId xmlns="" xmlns:p14="http://schemas.microsoft.com/office/powerpoint/2010/main" val="2815094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391" y="20198"/>
            <a:ext cx="8844898" cy="2304256"/>
          </a:xfrm>
        </p:spPr>
        <p:txBody>
          <a:bodyPr>
            <a:normAutofit/>
          </a:bodyPr>
          <a:lstStyle/>
          <a:p>
            <a:pPr algn="ctr"/>
            <a:r>
              <a:rPr lang="uk-UA" sz="3600" b="1" dirty="0">
                <a:solidFill>
                  <a:srgbClr val="C00000"/>
                </a:solidFill>
              </a:rPr>
              <a:t>22.  «ПІДПИС»</a:t>
            </a:r>
            <a:r>
              <a:rPr lang="ru-RU" sz="2800" dirty="0">
                <a:solidFill>
                  <a:srgbClr val="C00000"/>
                </a:solidFill>
              </a:rPr>
              <a:t/>
            </a:r>
            <a:br>
              <a:rPr lang="ru-RU" sz="2800" dirty="0">
                <a:solidFill>
                  <a:srgbClr val="C00000"/>
                </a:solidFill>
              </a:rPr>
            </a:br>
            <a:r>
              <a:rPr lang="ru-RU" dirty="0"/>
              <a:t/>
            </a:r>
            <a:br>
              <a:rPr lang="ru-RU" dirty="0"/>
            </a:br>
            <a:endParaRPr lang="ru-RU" b="1" dirty="0">
              <a:solidFill>
                <a:schemeClr val="accent2">
                  <a:lumMod val="50000"/>
                </a:schemeClr>
              </a:solidFill>
              <a:latin typeface="+mn-lt"/>
            </a:endParaRPr>
          </a:p>
        </p:txBody>
      </p:sp>
      <p:sp>
        <p:nvSpPr>
          <p:cNvPr id="5" name="Объект 4"/>
          <p:cNvSpPr>
            <a:spLocks noGrp="1"/>
          </p:cNvSpPr>
          <p:nvPr>
            <p:ph idx="1"/>
          </p:nvPr>
        </p:nvSpPr>
        <p:spPr>
          <a:xfrm>
            <a:off x="146836" y="404664"/>
            <a:ext cx="9216008" cy="4104456"/>
          </a:xfrm>
        </p:spPr>
        <p:txBody>
          <a:bodyPr>
            <a:normAutofit/>
          </a:bodyPr>
          <a:lstStyle/>
          <a:p>
            <a:pPr marL="0" indent="0">
              <a:buNone/>
            </a:pPr>
            <a:r>
              <a:rPr lang="uk-UA" dirty="0"/>
              <a:t> </a:t>
            </a:r>
            <a:endParaRPr lang="ru-RU" sz="4000" b="1" dirty="0">
              <a:solidFill>
                <a:srgbClr val="C00000"/>
              </a:solidFill>
              <a:latin typeface="+mj-lt"/>
            </a:endParaRPr>
          </a:p>
          <a:p>
            <a:pPr marL="0" indent="0">
              <a:buNone/>
            </a:pPr>
            <a:r>
              <a:rPr lang="ru-RU" sz="2000" dirty="0" err="1"/>
              <a:t>Підпис</a:t>
            </a:r>
            <a:r>
              <a:rPr lang="ru-RU" sz="2000" dirty="0"/>
              <a:t> </a:t>
            </a:r>
            <a:r>
              <a:rPr lang="ru-RU" sz="2000" dirty="0" err="1"/>
              <a:t>розміщують</a:t>
            </a:r>
            <a:r>
              <a:rPr lang="ru-RU" sz="2000" dirty="0"/>
              <a:t> </a:t>
            </a:r>
            <a:r>
              <a:rPr lang="ru-RU" sz="2000" dirty="0" err="1"/>
              <a:t>під</a:t>
            </a:r>
            <a:r>
              <a:rPr lang="ru-RU" sz="2000" dirty="0"/>
              <a:t> текстом документа </a:t>
            </a:r>
            <a:r>
              <a:rPr lang="ru-RU" sz="2000" dirty="0" err="1"/>
              <a:t>або</a:t>
            </a:r>
            <a:r>
              <a:rPr lang="ru-RU" sz="2000" dirty="0"/>
              <a:t> </a:t>
            </a:r>
            <a:r>
              <a:rPr lang="ru-RU" sz="2000" dirty="0" err="1"/>
              <a:t>під</a:t>
            </a:r>
            <a:r>
              <a:rPr lang="ru-RU" sz="2000" dirty="0"/>
              <a:t> </a:t>
            </a:r>
            <a:r>
              <a:rPr lang="ru-RU" sz="2000" dirty="0" err="1"/>
              <a:t>відміткою</a:t>
            </a:r>
            <a:r>
              <a:rPr lang="ru-RU" sz="2000" dirty="0"/>
              <a:t> про </a:t>
            </a:r>
            <a:r>
              <a:rPr lang="ru-RU" sz="2000" dirty="0" err="1"/>
              <a:t>наявність</a:t>
            </a:r>
            <a:r>
              <a:rPr lang="ru-RU" sz="2000" dirty="0"/>
              <a:t> </a:t>
            </a:r>
            <a:r>
              <a:rPr lang="ru-RU" sz="2000" dirty="0" err="1"/>
              <a:t>додатків</a:t>
            </a:r>
            <a:r>
              <a:rPr lang="ru-RU" sz="2000" dirty="0"/>
              <a:t>. </a:t>
            </a:r>
            <a:r>
              <a:rPr lang="ru-RU" sz="2000" dirty="0" err="1"/>
              <a:t>Він</a:t>
            </a:r>
            <a:r>
              <a:rPr lang="ru-RU" sz="2000" dirty="0"/>
              <a:t> </a:t>
            </a:r>
            <a:r>
              <a:rPr lang="ru-RU" sz="2000" dirty="0" err="1"/>
              <a:t>має</a:t>
            </a:r>
            <a:r>
              <a:rPr lang="ru-RU" sz="2000" dirty="0"/>
              <a:t> </a:t>
            </a:r>
            <a:r>
              <a:rPr lang="ru-RU" sz="2000" dirty="0" err="1"/>
              <a:t>містити</a:t>
            </a:r>
            <a:r>
              <a:rPr lang="ru-RU" sz="2000" dirty="0"/>
              <a:t>:</a:t>
            </a:r>
          </a:p>
          <a:p>
            <a:pPr lvl="1"/>
            <a:r>
              <a:rPr lang="ru-RU" sz="2000" dirty="0" err="1"/>
              <a:t>найменування</a:t>
            </a:r>
            <a:r>
              <a:rPr lang="ru-RU" sz="2000" dirty="0"/>
              <a:t> посади особи, яка </a:t>
            </a:r>
            <a:r>
              <a:rPr lang="ru-RU" sz="2000" dirty="0" err="1"/>
              <a:t>підписує</a:t>
            </a:r>
            <a:r>
              <a:rPr lang="ru-RU" sz="2000" dirty="0"/>
              <a:t> </a:t>
            </a:r>
            <a:r>
              <a:rPr lang="ru-RU" sz="2000" dirty="0" smtClean="0"/>
              <a:t>документ -</a:t>
            </a:r>
            <a:endParaRPr lang="ru-RU" sz="2000" dirty="0"/>
          </a:p>
          <a:p>
            <a:pPr marL="393192" lvl="1" indent="0">
              <a:buNone/>
            </a:pPr>
            <a:r>
              <a:rPr lang="ru-RU" sz="2000" dirty="0"/>
              <a:t>    - у </a:t>
            </a:r>
            <a:r>
              <a:rPr lang="ru-RU" sz="2000" dirty="0" err="1"/>
              <a:t>повній</a:t>
            </a:r>
            <a:r>
              <a:rPr lang="ru-RU" sz="2000" dirty="0"/>
              <a:t> </a:t>
            </a:r>
            <a:r>
              <a:rPr lang="ru-RU" sz="2000" dirty="0" err="1"/>
              <a:t>формі</a:t>
            </a:r>
            <a:r>
              <a:rPr lang="ru-RU" sz="2000" dirty="0"/>
              <a:t>, </a:t>
            </a:r>
            <a:r>
              <a:rPr lang="ru-RU" sz="2000" dirty="0" err="1"/>
              <a:t>якщо</a:t>
            </a:r>
            <a:r>
              <a:rPr lang="ru-RU" sz="2000" dirty="0"/>
              <a:t> документ </a:t>
            </a:r>
            <a:r>
              <a:rPr lang="ru-RU" sz="2000" dirty="0" err="1"/>
              <a:t>надрукований</a:t>
            </a:r>
            <a:r>
              <a:rPr lang="ru-RU" sz="2000" dirty="0"/>
              <a:t> не на бланку; </a:t>
            </a:r>
          </a:p>
          <a:p>
            <a:pPr marL="393192" lvl="1" indent="0">
              <a:buNone/>
            </a:pPr>
            <a:r>
              <a:rPr lang="ru-RU" sz="2000" dirty="0"/>
              <a:t>    - у </a:t>
            </a:r>
            <a:r>
              <a:rPr lang="ru-RU" sz="2000" dirty="0" err="1"/>
              <a:t>скороченій</a:t>
            </a:r>
            <a:r>
              <a:rPr lang="ru-RU" sz="2000" dirty="0"/>
              <a:t> </a:t>
            </a:r>
            <a:r>
              <a:rPr lang="ru-RU" sz="2000" dirty="0" err="1"/>
              <a:t>формі</a:t>
            </a:r>
            <a:r>
              <a:rPr lang="ru-RU" sz="2000" dirty="0"/>
              <a:t>, </a:t>
            </a:r>
            <a:r>
              <a:rPr lang="ru-RU" sz="2000" dirty="0" err="1"/>
              <a:t>якщо</a:t>
            </a:r>
            <a:r>
              <a:rPr lang="ru-RU" sz="2000" dirty="0"/>
              <a:t> документ, </a:t>
            </a:r>
            <a:r>
              <a:rPr lang="ru-RU" sz="2000" dirty="0" err="1"/>
              <a:t>надрукований</a:t>
            </a:r>
            <a:r>
              <a:rPr lang="ru-RU" sz="2000" dirty="0"/>
              <a:t> на бланку;</a:t>
            </a:r>
          </a:p>
          <a:p>
            <a:pPr lvl="1"/>
            <a:r>
              <a:rPr lang="ru-RU" sz="2000" dirty="0" err="1"/>
              <a:t>особистий</a:t>
            </a:r>
            <a:r>
              <a:rPr lang="ru-RU" sz="2000" dirty="0"/>
              <a:t> </a:t>
            </a:r>
            <a:r>
              <a:rPr lang="ru-RU" sz="2000" dirty="0" err="1"/>
              <a:t>підпис</a:t>
            </a:r>
            <a:r>
              <a:rPr lang="ru-RU" sz="2000" dirty="0"/>
              <a:t> (</a:t>
            </a:r>
            <a:r>
              <a:rPr lang="ru-RU" sz="2000" dirty="0" err="1"/>
              <a:t>окрім</a:t>
            </a:r>
            <a:r>
              <a:rPr lang="ru-RU" sz="2000" dirty="0"/>
              <a:t> </a:t>
            </a:r>
            <a:r>
              <a:rPr lang="ru-RU" sz="2000" dirty="0" err="1"/>
              <a:t>електронних</a:t>
            </a:r>
            <a:r>
              <a:rPr lang="ru-RU" sz="2000" dirty="0"/>
              <a:t> </a:t>
            </a:r>
            <a:r>
              <a:rPr lang="ru-RU" sz="2000" dirty="0" err="1"/>
              <a:t>документів</a:t>
            </a:r>
            <a:r>
              <a:rPr lang="ru-RU" sz="2000" dirty="0"/>
              <a:t>);</a:t>
            </a:r>
          </a:p>
          <a:p>
            <a:pPr lvl="1"/>
            <a:r>
              <a:rPr lang="ru-RU" sz="2000" dirty="0"/>
              <a:t> </a:t>
            </a:r>
            <a:r>
              <a:rPr lang="ru-RU" sz="2000" dirty="0" err="1"/>
              <a:t>власне</a:t>
            </a:r>
            <a:r>
              <a:rPr lang="ru-RU" sz="2000" dirty="0"/>
              <a:t> </a:t>
            </a:r>
            <a:r>
              <a:rPr lang="ru-RU" sz="2000" dirty="0" err="1"/>
              <a:t>ім’я</a:t>
            </a:r>
            <a:r>
              <a:rPr lang="ru-RU" sz="2000" dirty="0"/>
              <a:t> і </a:t>
            </a:r>
            <a:r>
              <a:rPr lang="ru-RU" sz="2000" dirty="0" err="1"/>
              <a:t>прізвище</a:t>
            </a:r>
            <a:r>
              <a:rPr lang="ru-RU" sz="2000" dirty="0"/>
              <a:t>.</a:t>
            </a:r>
          </a:p>
          <a:p>
            <a:pPr marL="393192" lvl="1" indent="0">
              <a:buNone/>
            </a:pPr>
            <a:r>
              <a:rPr lang="uk-UA" sz="2000" b="1" dirty="0"/>
              <a:t>Раніше   в реквізиті  «Підпис» вказували  ініціали та  прізвище з великої  літери. Тепер  </a:t>
            </a:r>
            <a:r>
              <a:rPr lang="uk-UA" sz="2000" b="1" dirty="0" smtClean="0"/>
              <a:t>указуйте прізвище </a:t>
            </a:r>
            <a:r>
              <a:rPr lang="uk-UA" sz="2000" b="1" dirty="0"/>
              <a:t>ВЕЛИКИМИ літерами, </a:t>
            </a:r>
            <a:r>
              <a:rPr lang="uk-UA" sz="2000" b="1" dirty="0" smtClean="0"/>
              <a:t>не  </a:t>
            </a:r>
            <a:r>
              <a:rPr lang="uk-UA" sz="2000" b="1" dirty="0"/>
              <a:t>замінюйте   власне  ім’я (Петро, Галина) ініціалами</a:t>
            </a:r>
            <a:r>
              <a:rPr lang="uk-UA" b="1" dirty="0"/>
              <a:t>.</a:t>
            </a:r>
            <a:endParaRPr lang="ru-RU" b="1" dirty="0"/>
          </a:p>
          <a:p>
            <a:pPr lvl="0">
              <a:buFont typeface="Arial" panose="020B0604020202020204" pitchFamily="34" charset="0"/>
              <a:buChar char="•"/>
            </a:pPr>
            <a:endParaRPr lang="ru-RU" dirty="0"/>
          </a:p>
          <a:p>
            <a:pPr marL="0" indent="0">
              <a:buNone/>
            </a:pPr>
            <a:endParaRPr lang="ru-RU" dirty="0"/>
          </a:p>
        </p:txBody>
      </p:sp>
      <p:sp>
        <p:nvSpPr>
          <p:cNvPr id="13" name="Rectangle 2">
            <a:extLst>
              <a:ext uri="{FF2B5EF4-FFF2-40B4-BE49-F238E27FC236}">
                <a16:creationId xmlns="" xmlns:a16="http://schemas.microsoft.com/office/drawing/2014/main" id="{35676C20-4CA7-4B55-B846-C0251D709E8A}"/>
              </a:ext>
            </a:extLst>
          </p:cNvPr>
          <p:cNvSpPr txBox="1">
            <a:spLocks/>
          </p:cNvSpPr>
          <p:nvPr/>
        </p:nvSpPr>
        <p:spPr>
          <a:xfrm>
            <a:off x="395536" y="5976552"/>
            <a:ext cx="7992888" cy="792088"/>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spcBef>
                <a:spcPts val="0"/>
              </a:spcBef>
              <a:buNone/>
            </a:pPr>
            <a:r>
              <a:rPr lang="uk-UA" sz="2000" dirty="0">
                <a:solidFill>
                  <a:schemeClr val="tx1"/>
                </a:solidFill>
              </a:rPr>
              <a:t>Директор </a:t>
            </a:r>
            <a:r>
              <a:rPr lang="uk-UA" sz="2000" dirty="0" smtClean="0">
                <a:solidFill>
                  <a:schemeClr val="tx1"/>
                </a:solidFill>
              </a:rPr>
              <a:t>                                  </a:t>
            </a:r>
            <a:r>
              <a:rPr lang="uk-UA" sz="2000" i="1" dirty="0" err="1" smtClean="0">
                <a:solidFill>
                  <a:schemeClr val="tx1"/>
                </a:solidFill>
              </a:rPr>
              <a:t>Петрененко</a:t>
            </a:r>
            <a:r>
              <a:rPr lang="uk-UA" sz="2000" dirty="0" smtClean="0">
                <a:solidFill>
                  <a:schemeClr val="tx1"/>
                </a:solidFill>
              </a:rPr>
              <a:t>          Інна  ПЕТРЕНЕНКО</a:t>
            </a:r>
            <a:endParaRPr lang="uk-UA" sz="2000" dirty="0">
              <a:solidFill>
                <a:schemeClr val="tx1"/>
              </a:solidFill>
            </a:endParaRPr>
          </a:p>
        </p:txBody>
      </p:sp>
      <p:pic>
        <p:nvPicPr>
          <p:cNvPr id="9" name="Рисунок 8"/>
          <p:cNvPicPr>
            <a:picLocks noChangeAspect="1"/>
          </p:cNvPicPr>
          <p:nvPr/>
        </p:nvPicPr>
        <p:blipFill>
          <a:blip r:embed="rId3" cstate="print"/>
          <a:stretch>
            <a:fillRect/>
          </a:stretch>
        </p:blipFill>
        <p:spPr>
          <a:xfrm>
            <a:off x="2252523" y="5500861"/>
            <a:ext cx="4151736" cy="586938"/>
          </a:xfrm>
          <a:prstGeom prst="rect">
            <a:avLst/>
          </a:prstGeom>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536" y="4653136"/>
            <a:ext cx="7870825" cy="84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Рисунок 7"/>
          <p:cNvPicPr>
            <a:picLocks noChangeAspect="1"/>
          </p:cNvPicPr>
          <p:nvPr/>
        </p:nvPicPr>
        <p:blipFill>
          <a:blip r:embed="rId5" cstate="print"/>
          <a:stretch>
            <a:fillRect/>
          </a:stretch>
        </p:blipFill>
        <p:spPr>
          <a:xfrm>
            <a:off x="2255080" y="4384177"/>
            <a:ext cx="4151736" cy="537918"/>
          </a:xfrm>
          <a:prstGeom prst="rect">
            <a:avLst/>
          </a:prstGeom>
        </p:spPr>
      </p:pic>
    </p:spTree>
    <p:extLst>
      <p:ext uri="{BB962C8B-B14F-4D97-AF65-F5344CB8AC3E}">
        <p14:creationId xmlns="" xmlns:p14="http://schemas.microsoft.com/office/powerpoint/2010/main" val="2602195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391" y="20198"/>
            <a:ext cx="8844898" cy="2304256"/>
          </a:xfrm>
        </p:spPr>
        <p:txBody>
          <a:bodyPr>
            <a:normAutofit/>
          </a:bodyPr>
          <a:lstStyle/>
          <a:p>
            <a:pPr algn="ctr"/>
            <a:r>
              <a:rPr lang="uk-UA" sz="3600" b="1" dirty="0">
                <a:solidFill>
                  <a:srgbClr val="C00000"/>
                </a:solidFill>
              </a:rPr>
              <a:t>22.  «ПІДПИС»</a:t>
            </a:r>
            <a:r>
              <a:rPr lang="ru-RU" sz="2800" dirty="0">
                <a:solidFill>
                  <a:srgbClr val="C00000"/>
                </a:solidFill>
              </a:rPr>
              <a:t/>
            </a:r>
            <a:br>
              <a:rPr lang="ru-RU" sz="2800" dirty="0">
                <a:solidFill>
                  <a:srgbClr val="C00000"/>
                </a:solidFill>
              </a:rPr>
            </a:br>
            <a:r>
              <a:rPr lang="ru-RU" dirty="0"/>
              <a:t/>
            </a:r>
            <a:br>
              <a:rPr lang="ru-RU" dirty="0"/>
            </a:br>
            <a:endParaRPr lang="ru-RU" b="1" dirty="0">
              <a:solidFill>
                <a:schemeClr val="accent2">
                  <a:lumMod val="50000"/>
                </a:schemeClr>
              </a:solidFill>
              <a:latin typeface="+mn-lt"/>
            </a:endParaRPr>
          </a:p>
        </p:txBody>
      </p:sp>
      <p:sp>
        <p:nvSpPr>
          <p:cNvPr id="5" name="Объект 4"/>
          <p:cNvSpPr>
            <a:spLocks noGrp="1"/>
          </p:cNvSpPr>
          <p:nvPr>
            <p:ph idx="1"/>
          </p:nvPr>
        </p:nvSpPr>
        <p:spPr>
          <a:xfrm>
            <a:off x="0" y="188640"/>
            <a:ext cx="9216008" cy="6453336"/>
          </a:xfrm>
        </p:spPr>
        <p:txBody>
          <a:bodyPr>
            <a:normAutofit/>
          </a:bodyPr>
          <a:lstStyle/>
          <a:p>
            <a:pPr marL="0" indent="0">
              <a:buNone/>
            </a:pPr>
            <a:r>
              <a:rPr lang="uk-UA" dirty="0"/>
              <a:t> </a:t>
            </a:r>
            <a:endParaRPr lang="ru-RU" sz="4000" b="1" dirty="0">
              <a:solidFill>
                <a:srgbClr val="C00000"/>
              </a:solidFill>
              <a:latin typeface="+mj-lt"/>
            </a:endParaRPr>
          </a:p>
          <a:p>
            <a:pPr marL="0" indent="0" algn="ctr">
              <a:buNone/>
            </a:pPr>
            <a:r>
              <a:rPr lang="ru-RU" dirty="0"/>
              <a:t> </a:t>
            </a:r>
            <a:r>
              <a:rPr lang="ru-RU" b="1" dirty="0" err="1"/>
              <a:t>Якщо</a:t>
            </a:r>
            <a:r>
              <a:rPr lang="ru-RU" b="1" dirty="0"/>
              <a:t> документ </a:t>
            </a:r>
            <a:r>
              <a:rPr lang="ru-RU" b="1" dirty="0" err="1"/>
              <a:t>підписують</a:t>
            </a:r>
            <a:r>
              <a:rPr lang="ru-RU" b="1" dirty="0"/>
              <a:t> </a:t>
            </a:r>
            <a:r>
              <a:rPr lang="ru-RU" b="1" dirty="0" err="1"/>
              <a:t>кілька</a:t>
            </a:r>
            <a:r>
              <a:rPr lang="ru-RU" b="1" dirty="0"/>
              <a:t> </a:t>
            </a:r>
            <a:r>
              <a:rPr lang="ru-RU" b="1" dirty="0" err="1"/>
              <a:t>посадових</a:t>
            </a:r>
            <a:r>
              <a:rPr lang="ru-RU" b="1" dirty="0"/>
              <a:t> </a:t>
            </a:r>
            <a:r>
              <a:rPr lang="ru-RU" b="1" dirty="0" err="1"/>
              <a:t>осіб</a:t>
            </a:r>
            <a:r>
              <a:rPr lang="ru-RU" b="1" dirty="0"/>
              <a:t> </a:t>
            </a:r>
            <a:endParaRPr lang="ru-RU" b="1" dirty="0" smtClean="0"/>
          </a:p>
          <a:p>
            <a:pPr marL="0" indent="0" algn="ctr">
              <a:buNone/>
            </a:pPr>
            <a:r>
              <a:rPr lang="ru-RU" b="1" dirty="0" err="1" smtClean="0"/>
              <a:t>однієї</a:t>
            </a:r>
            <a:r>
              <a:rPr lang="ru-RU" b="1" dirty="0" smtClean="0"/>
              <a:t>  </a:t>
            </a:r>
            <a:r>
              <a:rPr lang="ru-RU" b="1" dirty="0" err="1"/>
              <a:t>юридичної</a:t>
            </a:r>
            <a:r>
              <a:rPr lang="ru-RU" b="1" dirty="0"/>
              <a:t> особи, </a:t>
            </a:r>
            <a:r>
              <a:rPr lang="ru-RU" b="1" dirty="0" err="1" smtClean="0"/>
              <a:t>розташовуйте</a:t>
            </a:r>
            <a:r>
              <a:rPr lang="ru-RU" b="1" dirty="0" smtClean="0"/>
              <a:t> </a:t>
            </a:r>
            <a:r>
              <a:rPr lang="ru-RU" b="1" dirty="0" err="1" smtClean="0"/>
              <a:t>підписи</a:t>
            </a:r>
            <a:endParaRPr lang="ru-RU" b="1" dirty="0" smtClean="0"/>
          </a:p>
          <a:p>
            <a:pPr marL="0" indent="0" algn="ctr">
              <a:buNone/>
            </a:pPr>
            <a:r>
              <a:rPr lang="ru-RU" b="1" dirty="0" smtClean="0"/>
              <a:t> один </a:t>
            </a:r>
            <a:r>
              <a:rPr lang="ru-RU" b="1" dirty="0" err="1"/>
              <a:t>під</a:t>
            </a:r>
            <a:r>
              <a:rPr lang="ru-RU" b="1" dirty="0"/>
              <a:t> </a:t>
            </a:r>
            <a:r>
              <a:rPr lang="ru-RU" b="1" dirty="0" smtClean="0"/>
              <a:t>одним </a:t>
            </a:r>
            <a:r>
              <a:rPr lang="ru-RU" b="1" dirty="0" err="1"/>
              <a:t>відповідно</a:t>
            </a:r>
            <a:r>
              <a:rPr lang="ru-RU" b="1" dirty="0"/>
              <a:t> до </a:t>
            </a:r>
            <a:r>
              <a:rPr lang="ru-RU" b="1" dirty="0" err="1" smtClean="0"/>
              <a:t>підпорядкованості</a:t>
            </a:r>
            <a:endParaRPr lang="ru-RU" b="1" dirty="0" smtClean="0"/>
          </a:p>
          <a:p>
            <a:pPr marL="0" indent="0" algn="ctr">
              <a:buNone/>
            </a:pPr>
            <a:endParaRPr lang="ru-RU" b="1" dirty="0"/>
          </a:p>
          <a:p>
            <a:endParaRPr lang="uk-UA" dirty="0"/>
          </a:p>
          <a:p>
            <a:endParaRPr lang="uk-UA" dirty="0"/>
          </a:p>
          <a:p>
            <a:endParaRPr lang="uk-UA" dirty="0"/>
          </a:p>
          <a:p>
            <a:pPr marL="0" indent="0" algn="ctr">
              <a:buNone/>
            </a:pPr>
            <a:r>
              <a:rPr lang="uk-UA" b="1" dirty="0"/>
              <a:t>Документи  колегіальних   органів  підписують   голова  колегіального органу та секретар:</a:t>
            </a:r>
          </a:p>
        </p:txBody>
      </p:sp>
      <p:sp>
        <p:nvSpPr>
          <p:cNvPr id="6" name="Rectangle 2">
            <a:extLst>
              <a:ext uri="{FF2B5EF4-FFF2-40B4-BE49-F238E27FC236}">
                <a16:creationId xmlns="" xmlns:a16="http://schemas.microsoft.com/office/drawing/2014/main" id="{35676C20-4CA7-4B55-B846-C0251D709E8A}"/>
              </a:ext>
            </a:extLst>
          </p:cNvPr>
          <p:cNvSpPr txBox="1">
            <a:spLocks/>
          </p:cNvSpPr>
          <p:nvPr/>
        </p:nvSpPr>
        <p:spPr>
          <a:xfrm>
            <a:off x="467544" y="2204864"/>
            <a:ext cx="8280920" cy="1756066"/>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spcBef>
                <a:spcPts val="0"/>
              </a:spcBef>
              <a:buNone/>
            </a:pPr>
            <a:r>
              <a:rPr lang="uk-UA" sz="2400" dirty="0">
                <a:solidFill>
                  <a:schemeClr val="tx1"/>
                </a:solidFill>
              </a:rPr>
              <a:t>Директор                       </a:t>
            </a:r>
            <a:r>
              <a:rPr lang="uk-UA" sz="2400" i="1" dirty="0" err="1">
                <a:solidFill>
                  <a:schemeClr val="tx1"/>
                </a:solidFill>
              </a:rPr>
              <a:t>Петрененко</a:t>
            </a:r>
            <a:r>
              <a:rPr lang="uk-UA" sz="2400" dirty="0">
                <a:solidFill>
                  <a:schemeClr val="tx1"/>
                </a:solidFill>
              </a:rPr>
              <a:t>          Інна ПЕТРЕНЕНКО</a:t>
            </a:r>
          </a:p>
          <a:p>
            <a:pPr marL="0" indent="0" algn="just">
              <a:spcBef>
                <a:spcPts val="0"/>
              </a:spcBef>
              <a:buFont typeface="Wingdings 2"/>
              <a:buNone/>
            </a:pPr>
            <a:endParaRPr lang="uk-UA" sz="2400" dirty="0">
              <a:solidFill>
                <a:schemeClr val="tx1"/>
              </a:solidFill>
            </a:endParaRPr>
          </a:p>
          <a:p>
            <a:pPr marL="0" indent="0" algn="just">
              <a:spcBef>
                <a:spcPts val="0"/>
              </a:spcBef>
              <a:buFont typeface="Wingdings 2"/>
              <a:buNone/>
            </a:pPr>
            <a:r>
              <a:rPr lang="uk-UA" sz="2400" dirty="0">
                <a:solidFill>
                  <a:schemeClr val="tx1"/>
                </a:solidFill>
              </a:rPr>
              <a:t>Головний бухгалтер     </a:t>
            </a:r>
            <a:r>
              <a:rPr lang="uk-UA" sz="2400" i="1" dirty="0">
                <a:solidFill>
                  <a:schemeClr val="tx1"/>
                </a:solidFill>
              </a:rPr>
              <a:t>Коваль                   </a:t>
            </a:r>
            <a:r>
              <a:rPr lang="uk-UA" sz="2400" dirty="0">
                <a:solidFill>
                  <a:schemeClr val="tx1"/>
                </a:solidFill>
              </a:rPr>
              <a:t>Ганна КОВАЛЬ</a:t>
            </a:r>
          </a:p>
          <a:p>
            <a:pPr marL="0" indent="0" algn="just">
              <a:spcBef>
                <a:spcPts val="0"/>
              </a:spcBef>
              <a:buFont typeface="Wingdings 2"/>
              <a:buNone/>
            </a:pPr>
            <a:endParaRPr lang="uk-UA" sz="2400" dirty="0">
              <a:solidFill>
                <a:schemeClr val="tx1"/>
              </a:solidFill>
            </a:endParaRPr>
          </a:p>
          <a:p>
            <a:pPr marL="0" indent="0" algn="just">
              <a:spcBef>
                <a:spcPts val="0"/>
              </a:spcBef>
              <a:buFont typeface="Wingdings 2"/>
              <a:buNone/>
            </a:pPr>
            <a:r>
              <a:rPr lang="uk-UA" sz="2400" dirty="0">
                <a:solidFill>
                  <a:schemeClr val="tx1"/>
                </a:solidFill>
              </a:rPr>
              <a:t> </a:t>
            </a:r>
            <a:endParaRPr lang="uk-UA" sz="800" dirty="0">
              <a:solidFill>
                <a:schemeClr val="tx1"/>
              </a:solidFill>
            </a:endParaRPr>
          </a:p>
        </p:txBody>
      </p:sp>
      <p:sp>
        <p:nvSpPr>
          <p:cNvPr id="8" name="Rectangle 2">
            <a:extLst>
              <a:ext uri="{FF2B5EF4-FFF2-40B4-BE49-F238E27FC236}">
                <a16:creationId xmlns="" xmlns:a16="http://schemas.microsoft.com/office/drawing/2014/main" id="{35676C20-4CA7-4B55-B846-C0251D709E8A}"/>
              </a:ext>
            </a:extLst>
          </p:cNvPr>
          <p:cNvSpPr txBox="1">
            <a:spLocks/>
          </p:cNvSpPr>
          <p:nvPr/>
        </p:nvSpPr>
        <p:spPr>
          <a:xfrm>
            <a:off x="453868" y="5013902"/>
            <a:ext cx="8280920" cy="1756066"/>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spcBef>
                <a:spcPts val="0"/>
              </a:spcBef>
              <a:buFont typeface="Wingdings 2"/>
              <a:buNone/>
            </a:pPr>
            <a:r>
              <a:rPr lang="uk-UA" sz="2400" dirty="0">
                <a:solidFill>
                  <a:schemeClr val="tx1"/>
                </a:solidFill>
              </a:rPr>
              <a:t>Голова комісії             </a:t>
            </a:r>
            <a:r>
              <a:rPr lang="uk-UA" sz="2400" i="1" dirty="0">
                <a:solidFill>
                  <a:schemeClr val="tx1"/>
                </a:solidFill>
              </a:rPr>
              <a:t>Журавко  </a:t>
            </a:r>
            <a:r>
              <a:rPr lang="uk-UA" sz="2400" dirty="0">
                <a:solidFill>
                  <a:schemeClr val="tx1"/>
                </a:solidFill>
              </a:rPr>
              <a:t>                 Ірина  ЖУРАВКО</a:t>
            </a:r>
          </a:p>
          <a:p>
            <a:pPr marL="0" indent="0" algn="just">
              <a:spcBef>
                <a:spcPts val="0"/>
              </a:spcBef>
              <a:buFont typeface="Wingdings 2"/>
              <a:buNone/>
            </a:pPr>
            <a:endParaRPr lang="uk-UA" sz="2400" dirty="0">
              <a:solidFill>
                <a:schemeClr val="tx1"/>
              </a:solidFill>
            </a:endParaRPr>
          </a:p>
          <a:p>
            <a:pPr marL="0" indent="0" algn="just">
              <a:spcBef>
                <a:spcPts val="0"/>
              </a:spcBef>
              <a:buFont typeface="Wingdings 2"/>
              <a:buNone/>
            </a:pPr>
            <a:r>
              <a:rPr lang="uk-UA" sz="2400" dirty="0" err="1">
                <a:solidFill>
                  <a:schemeClr val="tx1"/>
                </a:solidFill>
              </a:rPr>
              <a:t>Діловол</a:t>
            </a:r>
            <a:r>
              <a:rPr lang="uk-UA" sz="2400" dirty="0">
                <a:solidFill>
                  <a:schemeClr val="tx1"/>
                </a:solidFill>
              </a:rPr>
              <a:t>                       </a:t>
            </a:r>
            <a:r>
              <a:rPr lang="uk-UA" sz="2400" i="1" dirty="0" err="1">
                <a:solidFill>
                  <a:schemeClr val="tx1"/>
                </a:solidFill>
              </a:rPr>
              <a:t>Кошева</a:t>
            </a:r>
            <a:r>
              <a:rPr lang="uk-UA" sz="2400" i="1" dirty="0">
                <a:solidFill>
                  <a:schemeClr val="tx1"/>
                </a:solidFill>
              </a:rPr>
              <a:t>                    </a:t>
            </a:r>
            <a:r>
              <a:rPr lang="uk-UA" sz="2400" dirty="0">
                <a:solidFill>
                  <a:schemeClr val="tx1"/>
                </a:solidFill>
              </a:rPr>
              <a:t>Олена </a:t>
            </a:r>
            <a:r>
              <a:rPr lang="uk-UA" sz="2400" dirty="0" smtClean="0">
                <a:solidFill>
                  <a:schemeClr val="tx1"/>
                </a:solidFill>
              </a:rPr>
              <a:t> КОШЕВА</a:t>
            </a:r>
            <a:endParaRPr lang="uk-UA" sz="2400" dirty="0">
              <a:solidFill>
                <a:schemeClr val="tx1"/>
              </a:solidFill>
            </a:endParaRPr>
          </a:p>
          <a:p>
            <a:pPr marL="0" indent="0" algn="just">
              <a:spcBef>
                <a:spcPts val="0"/>
              </a:spcBef>
              <a:buFont typeface="Wingdings 2"/>
              <a:buNone/>
            </a:pPr>
            <a:endParaRPr lang="uk-UA" sz="2400" dirty="0">
              <a:solidFill>
                <a:schemeClr val="tx1"/>
              </a:solidFill>
            </a:endParaRPr>
          </a:p>
          <a:p>
            <a:pPr marL="0" indent="0" algn="just">
              <a:spcBef>
                <a:spcPts val="0"/>
              </a:spcBef>
              <a:buFont typeface="Wingdings 2"/>
              <a:buNone/>
            </a:pPr>
            <a:r>
              <a:rPr lang="uk-UA" sz="2400" dirty="0">
                <a:solidFill>
                  <a:schemeClr val="tx1"/>
                </a:solidFill>
              </a:rPr>
              <a:t> </a:t>
            </a:r>
          </a:p>
        </p:txBody>
      </p:sp>
    </p:spTree>
    <p:extLst>
      <p:ext uri="{BB962C8B-B14F-4D97-AF65-F5344CB8AC3E}">
        <p14:creationId xmlns="" xmlns:p14="http://schemas.microsoft.com/office/powerpoint/2010/main" val="674259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391" y="20198"/>
            <a:ext cx="8844898" cy="2304256"/>
          </a:xfrm>
        </p:spPr>
        <p:txBody>
          <a:bodyPr>
            <a:normAutofit/>
          </a:bodyPr>
          <a:lstStyle/>
          <a:p>
            <a:pPr algn="ctr"/>
            <a:r>
              <a:rPr lang="uk-UA" sz="3600" b="1" dirty="0">
                <a:solidFill>
                  <a:srgbClr val="C00000"/>
                </a:solidFill>
              </a:rPr>
              <a:t>22.  «ПІДПИС»</a:t>
            </a:r>
            <a:r>
              <a:rPr lang="ru-RU" sz="2800" dirty="0">
                <a:solidFill>
                  <a:srgbClr val="C00000"/>
                </a:solidFill>
              </a:rPr>
              <a:t/>
            </a:r>
            <a:br>
              <a:rPr lang="ru-RU" sz="2800" dirty="0">
                <a:solidFill>
                  <a:srgbClr val="C00000"/>
                </a:solidFill>
              </a:rPr>
            </a:br>
            <a:r>
              <a:rPr lang="ru-RU" dirty="0"/>
              <a:t/>
            </a:r>
            <a:br>
              <a:rPr lang="ru-RU" dirty="0"/>
            </a:br>
            <a:endParaRPr lang="ru-RU" b="1" dirty="0">
              <a:solidFill>
                <a:schemeClr val="accent2">
                  <a:lumMod val="50000"/>
                </a:schemeClr>
              </a:solidFill>
              <a:latin typeface="+mn-lt"/>
            </a:endParaRPr>
          </a:p>
        </p:txBody>
      </p:sp>
      <p:sp>
        <p:nvSpPr>
          <p:cNvPr id="5" name="Объект 4"/>
          <p:cNvSpPr>
            <a:spLocks noGrp="1"/>
          </p:cNvSpPr>
          <p:nvPr>
            <p:ph idx="1"/>
          </p:nvPr>
        </p:nvSpPr>
        <p:spPr>
          <a:xfrm>
            <a:off x="146836" y="116632"/>
            <a:ext cx="9216008" cy="6741368"/>
          </a:xfrm>
        </p:spPr>
        <p:txBody>
          <a:bodyPr>
            <a:normAutofit/>
          </a:bodyPr>
          <a:lstStyle/>
          <a:p>
            <a:pPr marL="0" indent="0">
              <a:buNone/>
            </a:pPr>
            <a:r>
              <a:rPr lang="uk-UA" dirty="0"/>
              <a:t> </a:t>
            </a:r>
            <a:endParaRPr lang="uk-UA" dirty="0" smtClean="0"/>
          </a:p>
          <a:p>
            <a:pPr marL="0" indent="0">
              <a:buNone/>
            </a:pPr>
            <a:endParaRPr lang="ru-RU" sz="1400" b="1" dirty="0">
              <a:solidFill>
                <a:srgbClr val="C00000"/>
              </a:solidFill>
              <a:latin typeface="+mj-lt"/>
            </a:endParaRPr>
          </a:p>
          <a:p>
            <a:pPr marL="0" indent="0">
              <a:buNone/>
            </a:pPr>
            <a:r>
              <a:rPr lang="ru-RU" dirty="0"/>
              <a:t>У </a:t>
            </a:r>
            <a:r>
              <a:rPr lang="ru-RU" dirty="0" err="1"/>
              <a:t>разі</a:t>
            </a:r>
            <a:r>
              <a:rPr lang="ru-RU" dirty="0"/>
              <a:t> </a:t>
            </a:r>
            <a:r>
              <a:rPr lang="ru-RU" dirty="0" err="1"/>
              <a:t>відсутності</a:t>
            </a:r>
            <a:r>
              <a:rPr lang="ru-RU" dirty="0"/>
              <a:t> </a:t>
            </a:r>
            <a:r>
              <a:rPr lang="ru-RU" dirty="0" err="1"/>
              <a:t>посадової</a:t>
            </a:r>
            <a:r>
              <a:rPr lang="ru-RU" dirty="0"/>
              <a:t> особи, </a:t>
            </a:r>
            <a:r>
              <a:rPr lang="ru-RU" dirty="0" err="1"/>
              <a:t>найменування</a:t>
            </a:r>
            <a:r>
              <a:rPr lang="ru-RU" dirty="0"/>
              <a:t> посади, </a:t>
            </a:r>
            <a:r>
              <a:rPr lang="ru-RU" dirty="0" err="1"/>
              <a:t>власне</a:t>
            </a:r>
            <a:r>
              <a:rPr lang="ru-RU" dirty="0"/>
              <a:t> </a:t>
            </a:r>
            <a:r>
              <a:rPr lang="ru-RU" dirty="0" err="1"/>
              <a:t>ім’я</a:t>
            </a:r>
            <a:r>
              <a:rPr lang="ru-RU" dirty="0"/>
              <a:t> і </a:t>
            </a:r>
            <a:r>
              <a:rPr lang="ru-RU" dirty="0" err="1"/>
              <a:t>прізвище</a:t>
            </a:r>
            <a:r>
              <a:rPr lang="ru-RU" dirty="0"/>
              <a:t> </a:t>
            </a:r>
            <a:r>
              <a:rPr lang="ru-RU" dirty="0" err="1"/>
              <a:t>якої</a:t>
            </a:r>
            <a:r>
              <a:rPr lang="ru-RU" dirty="0"/>
              <a:t> </a:t>
            </a:r>
            <a:r>
              <a:rPr lang="ru-RU" dirty="0" err="1"/>
              <a:t>зазначено</a:t>
            </a:r>
            <a:r>
              <a:rPr lang="ru-RU" dirty="0"/>
              <a:t> в </a:t>
            </a:r>
            <a:r>
              <a:rPr lang="ru-RU" dirty="0" err="1"/>
              <a:t>документі</a:t>
            </a:r>
            <a:r>
              <a:rPr lang="ru-RU" dirty="0"/>
              <a:t>, </a:t>
            </a:r>
            <a:r>
              <a:rPr lang="ru-RU" dirty="0" err="1"/>
              <a:t>його</a:t>
            </a:r>
            <a:r>
              <a:rPr lang="ru-RU" dirty="0"/>
              <a:t> </a:t>
            </a:r>
            <a:r>
              <a:rPr lang="ru-RU" dirty="0" err="1"/>
              <a:t>підписує</a:t>
            </a:r>
            <a:r>
              <a:rPr lang="ru-RU" dirty="0"/>
              <a:t> особа, яка </a:t>
            </a:r>
            <a:r>
              <a:rPr lang="ru-RU" dirty="0" err="1"/>
              <a:t>виконує</a:t>
            </a:r>
            <a:r>
              <a:rPr lang="ru-RU" dirty="0"/>
              <a:t> </a:t>
            </a:r>
            <a:r>
              <a:rPr lang="ru-RU" dirty="0" err="1"/>
              <a:t>її</a:t>
            </a:r>
            <a:r>
              <a:rPr lang="ru-RU" dirty="0"/>
              <a:t> </a:t>
            </a:r>
            <a:r>
              <a:rPr lang="ru-RU" dirty="0" err="1"/>
              <a:t>обов’язки</a:t>
            </a:r>
            <a:r>
              <a:rPr lang="ru-RU" dirty="0"/>
              <a:t>, </a:t>
            </a:r>
            <a:r>
              <a:rPr lang="ru-RU" dirty="0" err="1"/>
              <a:t>або</a:t>
            </a:r>
            <a:r>
              <a:rPr lang="ru-RU" dirty="0"/>
              <a:t> </a:t>
            </a:r>
            <a:r>
              <a:rPr lang="ru-RU" dirty="0" err="1"/>
              <a:t>її</a:t>
            </a:r>
            <a:r>
              <a:rPr lang="ru-RU" dirty="0"/>
              <a:t> заступник.</a:t>
            </a:r>
          </a:p>
          <a:p>
            <a:pPr marL="0" indent="0">
              <a:buNone/>
            </a:pPr>
            <a:r>
              <a:rPr lang="ru-RU" sz="800" dirty="0"/>
              <a:t> </a:t>
            </a:r>
          </a:p>
          <a:p>
            <a:pPr marL="0" indent="0">
              <a:buNone/>
            </a:pPr>
            <a:r>
              <a:rPr lang="ru-RU" dirty="0"/>
              <a:t>У </a:t>
            </a:r>
            <a:r>
              <a:rPr lang="ru-RU" dirty="0" err="1"/>
              <a:t>цьому</a:t>
            </a:r>
            <a:r>
              <a:rPr lang="ru-RU" dirty="0"/>
              <a:t> </a:t>
            </a:r>
            <a:r>
              <a:rPr lang="ru-RU" dirty="0" err="1"/>
              <a:t>разі</a:t>
            </a:r>
            <a:r>
              <a:rPr lang="ru-RU" dirty="0"/>
              <a:t> </a:t>
            </a:r>
            <a:r>
              <a:rPr lang="ru-RU" dirty="0" err="1"/>
              <a:t>обов’язково</a:t>
            </a:r>
            <a:r>
              <a:rPr lang="ru-RU" dirty="0"/>
              <a:t> </a:t>
            </a:r>
            <a:r>
              <a:rPr lang="ru-RU" dirty="0" err="1"/>
              <a:t>зазначають</a:t>
            </a:r>
            <a:r>
              <a:rPr lang="ru-RU" dirty="0"/>
              <a:t> </a:t>
            </a:r>
            <a:r>
              <a:rPr lang="ru-RU" dirty="0" err="1"/>
              <a:t>фактичну</a:t>
            </a:r>
            <a:r>
              <a:rPr lang="ru-RU" dirty="0"/>
              <a:t> посаду, </a:t>
            </a:r>
            <a:r>
              <a:rPr lang="ru-RU" dirty="0" err="1"/>
              <a:t>власне</a:t>
            </a:r>
            <a:r>
              <a:rPr lang="ru-RU" dirty="0"/>
              <a:t> </a:t>
            </a:r>
            <a:r>
              <a:rPr lang="ru-RU" dirty="0" err="1"/>
              <a:t>ім’я</a:t>
            </a:r>
            <a:r>
              <a:rPr lang="ru-RU" dirty="0"/>
              <a:t>, </a:t>
            </a:r>
            <a:r>
              <a:rPr lang="ru-RU" dirty="0" err="1"/>
              <a:t>прізвище</a:t>
            </a:r>
            <a:r>
              <a:rPr lang="ru-RU" dirty="0"/>
              <a:t> особи, яка </a:t>
            </a:r>
            <a:r>
              <a:rPr lang="ru-RU" dirty="0" err="1"/>
              <a:t>підписала</a:t>
            </a:r>
            <a:r>
              <a:rPr lang="ru-RU" dirty="0"/>
              <a:t> документ (</a:t>
            </a:r>
            <a:r>
              <a:rPr lang="ru-RU" dirty="0" err="1"/>
              <a:t>виправлення</a:t>
            </a:r>
            <a:r>
              <a:rPr lang="ru-RU" dirty="0"/>
              <a:t> </a:t>
            </a:r>
            <a:r>
              <a:rPr lang="ru-RU" dirty="0" err="1"/>
              <a:t>вносять</a:t>
            </a:r>
            <a:r>
              <a:rPr lang="ru-RU" dirty="0"/>
              <a:t> </a:t>
            </a:r>
            <a:r>
              <a:rPr lang="ru-RU" dirty="0" err="1"/>
              <a:t>рукописним</a:t>
            </a:r>
            <a:r>
              <a:rPr lang="ru-RU" dirty="0"/>
              <a:t> </a:t>
            </a:r>
            <a:r>
              <a:rPr lang="ru-RU" dirty="0" err="1"/>
              <a:t>або</a:t>
            </a:r>
            <a:r>
              <a:rPr lang="ru-RU" dirty="0"/>
              <a:t> </a:t>
            </a:r>
            <a:r>
              <a:rPr lang="ru-RU" dirty="0" err="1"/>
              <a:t>машинописним</a:t>
            </a:r>
            <a:r>
              <a:rPr lang="ru-RU" dirty="0"/>
              <a:t> способом, </a:t>
            </a:r>
            <a:r>
              <a:rPr lang="ru-RU" dirty="0" err="1"/>
              <a:t>якщо</a:t>
            </a:r>
            <a:r>
              <a:rPr lang="ru-RU" dirty="0"/>
              <a:t> документ </a:t>
            </a:r>
            <a:r>
              <a:rPr lang="ru-RU" dirty="0" err="1"/>
              <a:t>неможливо</a:t>
            </a:r>
            <a:r>
              <a:rPr lang="ru-RU" dirty="0"/>
              <a:t> </a:t>
            </a:r>
            <a:r>
              <a:rPr lang="ru-RU" dirty="0" err="1"/>
              <a:t>передрукувати</a:t>
            </a:r>
            <a:r>
              <a:rPr lang="ru-RU" dirty="0"/>
              <a:t>).</a:t>
            </a:r>
          </a:p>
          <a:p>
            <a:pPr lvl="0" algn="ctr">
              <a:buFont typeface="Arial" panose="020B0604020202020204" pitchFamily="34" charset="0"/>
              <a:buChar char="•"/>
            </a:pPr>
            <a:endParaRPr lang="ru-RU" b="1" dirty="0"/>
          </a:p>
          <a:p>
            <a:endParaRPr lang="uk-UA" dirty="0"/>
          </a:p>
          <a:p>
            <a:endParaRPr lang="uk-UA" dirty="0"/>
          </a:p>
        </p:txBody>
      </p:sp>
      <p:sp>
        <p:nvSpPr>
          <p:cNvPr id="6" name="Rectangle 2">
            <a:extLst>
              <a:ext uri="{FF2B5EF4-FFF2-40B4-BE49-F238E27FC236}">
                <a16:creationId xmlns="" xmlns:a16="http://schemas.microsoft.com/office/drawing/2014/main" id="{35676C20-4CA7-4B55-B846-C0251D709E8A}"/>
              </a:ext>
            </a:extLst>
          </p:cNvPr>
          <p:cNvSpPr txBox="1">
            <a:spLocks/>
          </p:cNvSpPr>
          <p:nvPr/>
        </p:nvSpPr>
        <p:spPr>
          <a:xfrm>
            <a:off x="539552" y="4437112"/>
            <a:ext cx="7846052" cy="1656184"/>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spcBef>
                <a:spcPts val="0"/>
              </a:spcBef>
              <a:buNone/>
            </a:pPr>
            <a:r>
              <a:rPr lang="uk-UA" sz="2000" i="1" dirty="0">
                <a:solidFill>
                  <a:schemeClr val="tx1"/>
                </a:solidFill>
              </a:rPr>
              <a:t>Вихователь-методист</a:t>
            </a:r>
            <a:r>
              <a:rPr lang="uk-UA" sz="2000" dirty="0">
                <a:solidFill>
                  <a:schemeClr val="tx1"/>
                </a:solidFill>
              </a:rPr>
              <a:t>            </a:t>
            </a:r>
            <a:r>
              <a:rPr lang="uk-UA" sz="2000" i="1" dirty="0">
                <a:solidFill>
                  <a:schemeClr val="tx1"/>
                </a:solidFill>
              </a:rPr>
              <a:t>Коваль                   Ганна КОВАЛЬ</a:t>
            </a:r>
          </a:p>
          <a:p>
            <a:pPr marL="0" indent="0" algn="just">
              <a:spcBef>
                <a:spcPts val="0"/>
              </a:spcBef>
              <a:buNone/>
            </a:pPr>
            <a:endParaRPr lang="uk-UA" sz="2000" dirty="0">
              <a:solidFill>
                <a:schemeClr val="tx1"/>
              </a:solidFill>
            </a:endParaRPr>
          </a:p>
          <a:p>
            <a:pPr marL="0" indent="0" algn="just">
              <a:spcBef>
                <a:spcPts val="0"/>
              </a:spcBef>
              <a:buFont typeface="Wingdings 2"/>
              <a:buNone/>
            </a:pPr>
            <a:r>
              <a:rPr lang="uk-UA" sz="2000" dirty="0">
                <a:solidFill>
                  <a:schemeClr val="tx1"/>
                </a:solidFill>
              </a:rPr>
              <a:t>Директор                                   </a:t>
            </a:r>
            <a:r>
              <a:rPr lang="uk-UA" sz="2000" i="1" dirty="0" err="1">
                <a:solidFill>
                  <a:schemeClr val="tx1"/>
                </a:solidFill>
              </a:rPr>
              <a:t>Петрененко</a:t>
            </a:r>
            <a:r>
              <a:rPr lang="uk-UA" sz="2000" dirty="0">
                <a:solidFill>
                  <a:schemeClr val="tx1"/>
                </a:solidFill>
              </a:rPr>
              <a:t>          Інна ПЕРТЕНЕНКО</a:t>
            </a:r>
          </a:p>
          <a:p>
            <a:pPr marL="0" indent="0" algn="just">
              <a:spcBef>
                <a:spcPts val="0"/>
              </a:spcBef>
              <a:buFont typeface="Wingdings 2"/>
              <a:buNone/>
            </a:pPr>
            <a:endParaRPr lang="uk-UA" sz="2000" dirty="0">
              <a:solidFill>
                <a:schemeClr val="tx1"/>
              </a:solidFill>
            </a:endParaRPr>
          </a:p>
          <a:p>
            <a:pPr marL="0" indent="0" algn="just">
              <a:spcBef>
                <a:spcPts val="0"/>
              </a:spcBef>
              <a:buFont typeface="Wingdings 2"/>
              <a:buNone/>
            </a:pPr>
            <a:r>
              <a:rPr lang="uk-UA" sz="2000" dirty="0">
                <a:solidFill>
                  <a:schemeClr val="tx1"/>
                </a:solidFill>
              </a:rPr>
              <a:t> </a:t>
            </a:r>
          </a:p>
        </p:txBody>
      </p:sp>
      <p:cxnSp>
        <p:nvCxnSpPr>
          <p:cNvPr id="4" name="Прямая со стрелкой 3"/>
          <p:cNvCxnSpPr/>
          <p:nvPr/>
        </p:nvCxnSpPr>
        <p:spPr>
          <a:xfrm>
            <a:off x="539552" y="5589240"/>
            <a:ext cx="78460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4914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391" y="20198"/>
            <a:ext cx="8844898" cy="2304256"/>
          </a:xfrm>
        </p:spPr>
        <p:txBody>
          <a:bodyPr>
            <a:normAutofit/>
          </a:bodyPr>
          <a:lstStyle/>
          <a:p>
            <a:pPr algn="ctr"/>
            <a:r>
              <a:rPr lang="uk-UA" sz="3600" b="1" dirty="0">
                <a:solidFill>
                  <a:srgbClr val="C00000"/>
                </a:solidFill>
              </a:rPr>
              <a:t>22.  «ПІДПИС»</a:t>
            </a:r>
            <a:r>
              <a:rPr lang="ru-RU" sz="2800" dirty="0">
                <a:solidFill>
                  <a:srgbClr val="C00000"/>
                </a:solidFill>
              </a:rPr>
              <a:t/>
            </a:r>
            <a:br>
              <a:rPr lang="ru-RU" sz="2800" dirty="0">
                <a:solidFill>
                  <a:srgbClr val="C00000"/>
                </a:solidFill>
              </a:rPr>
            </a:br>
            <a:r>
              <a:rPr lang="ru-RU" dirty="0"/>
              <a:t/>
            </a:r>
            <a:br>
              <a:rPr lang="ru-RU" dirty="0"/>
            </a:br>
            <a:endParaRPr lang="ru-RU" b="1" dirty="0">
              <a:solidFill>
                <a:schemeClr val="accent2">
                  <a:lumMod val="50000"/>
                </a:schemeClr>
              </a:solidFill>
              <a:latin typeface="+mn-lt"/>
            </a:endParaRPr>
          </a:p>
        </p:txBody>
      </p:sp>
      <p:sp>
        <p:nvSpPr>
          <p:cNvPr id="5" name="Объект 4"/>
          <p:cNvSpPr>
            <a:spLocks noGrp="1"/>
          </p:cNvSpPr>
          <p:nvPr>
            <p:ph idx="1"/>
          </p:nvPr>
        </p:nvSpPr>
        <p:spPr>
          <a:xfrm>
            <a:off x="146836" y="692696"/>
            <a:ext cx="9216008" cy="6165304"/>
          </a:xfrm>
        </p:spPr>
        <p:txBody>
          <a:bodyPr>
            <a:normAutofit/>
          </a:bodyPr>
          <a:lstStyle/>
          <a:p>
            <a:pPr marL="0" indent="0" algn="ctr">
              <a:buNone/>
            </a:pPr>
            <a:r>
              <a:rPr lang="uk-UA" b="1" dirty="0">
                <a:solidFill>
                  <a:srgbClr val="C00000"/>
                </a:solidFill>
              </a:rPr>
              <a:t>ЧОГО РОБИТИ  НЕ  МОЖНА</a:t>
            </a:r>
            <a:endParaRPr lang="ru-RU" sz="4000" b="1" dirty="0">
              <a:solidFill>
                <a:srgbClr val="C00000"/>
              </a:solidFill>
              <a:latin typeface="+mj-lt"/>
            </a:endParaRPr>
          </a:p>
          <a:p>
            <a:pPr>
              <a:buFont typeface="Wingdings" panose="05000000000000000000" pitchFamily="2" charset="2"/>
              <a:buChar char="q"/>
            </a:pPr>
            <a:r>
              <a:rPr lang="ru-RU" dirty="0"/>
              <a:t> Не дозволено </a:t>
            </a:r>
            <a:r>
              <a:rPr lang="ru-RU" dirty="0" err="1"/>
              <a:t>під</a:t>
            </a:r>
            <a:r>
              <a:rPr lang="ru-RU" dirty="0"/>
              <a:t> час </a:t>
            </a:r>
            <a:r>
              <a:rPr lang="ru-RU" dirty="0" err="1"/>
              <a:t>підписання</a:t>
            </a:r>
            <a:r>
              <a:rPr lang="ru-RU" dirty="0"/>
              <a:t> документа </a:t>
            </a:r>
            <a:r>
              <a:rPr lang="ru-RU" dirty="0" err="1"/>
              <a:t>ставити</a:t>
            </a:r>
            <a:r>
              <a:rPr lang="ru-RU" dirty="0"/>
              <a:t> </a:t>
            </a:r>
            <a:r>
              <a:rPr lang="ru-RU" dirty="0" err="1"/>
              <a:t>прийменник</a:t>
            </a:r>
            <a:r>
              <a:rPr lang="ru-RU" dirty="0"/>
              <a:t> «За» </a:t>
            </a:r>
            <a:r>
              <a:rPr lang="ru-RU" dirty="0" smtClean="0"/>
              <a:t> </a:t>
            </a:r>
            <a:r>
              <a:rPr lang="ru-RU" dirty="0" err="1" smtClean="0"/>
              <a:t>чи</a:t>
            </a:r>
            <a:r>
              <a:rPr lang="ru-RU" dirty="0" smtClean="0"/>
              <a:t> </a:t>
            </a:r>
            <a:r>
              <a:rPr lang="ru-RU" dirty="0" err="1"/>
              <a:t>правобічну</a:t>
            </a:r>
            <a:r>
              <a:rPr lang="ru-RU" dirty="0"/>
              <a:t> </a:t>
            </a:r>
            <a:r>
              <a:rPr lang="ru-RU" dirty="0" err="1"/>
              <a:t>похилу</a:t>
            </a:r>
            <a:r>
              <a:rPr lang="ru-RU" dirty="0"/>
              <a:t> риску перед </a:t>
            </a:r>
            <a:r>
              <a:rPr lang="ru-RU" dirty="0" err="1"/>
              <a:t>найменуванням</a:t>
            </a:r>
            <a:r>
              <a:rPr lang="ru-RU" dirty="0"/>
              <a:t> посади. </a:t>
            </a:r>
          </a:p>
          <a:p>
            <a:pPr marL="0" indent="0">
              <a:buNone/>
            </a:pPr>
            <a:endParaRPr lang="ru-RU" sz="800" dirty="0"/>
          </a:p>
          <a:p>
            <a:pPr>
              <a:buFont typeface="Wingdings" panose="05000000000000000000" pitchFamily="2" charset="2"/>
              <a:buChar char="q"/>
            </a:pPr>
            <a:r>
              <a:rPr lang="ru-RU" dirty="0"/>
              <a:t> Слова «</a:t>
            </a:r>
            <a:r>
              <a:rPr lang="ru-RU" dirty="0" err="1"/>
              <a:t>Виконувач</a:t>
            </a:r>
            <a:r>
              <a:rPr lang="ru-RU" dirty="0"/>
              <a:t> </a:t>
            </a:r>
            <a:r>
              <a:rPr lang="ru-RU" dirty="0" err="1"/>
              <a:t>обов’язків</a:t>
            </a:r>
            <a:r>
              <a:rPr lang="ru-RU" dirty="0"/>
              <a:t>» </a:t>
            </a:r>
            <a:r>
              <a:rPr lang="ru-RU" dirty="0" err="1"/>
              <a:t>або</a:t>
            </a:r>
            <a:r>
              <a:rPr lang="ru-RU" dirty="0"/>
              <a:t> «В. о.» до </a:t>
            </a:r>
            <a:r>
              <a:rPr lang="ru-RU" dirty="0" err="1"/>
              <a:t>найменування</a:t>
            </a:r>
            <a:r>
              <a:rPr lang="ru-RU" dirty="0"/>
              <a:t> посади </a:t>
            </a:r>
            <a:r>
              <a:rPr lang="ru-RU" dirty="0" err="1"/>
              <a:t>керівника</a:t>
            </a:r>
            <a:r>
              <a:rPr lang="ru-RU" dirty="0"/>
              <a:t> </a:t>
            </a:r>
            <a:r>
              <a:rPr lang="ru-RU" dirty="0" err="1"/>
              <a:t>юридичної</a:t>
            </a:r>
            <a:r>
              <a:rPr lang="ru-RU" dirty="0"/>
              <a:t> особи </a:t>
            </a:r>
            <a:r>
              <a:rPr lang="ru-RU" dirty="0" err="1"/>
              <a:t>додають</a:t>
            </a:r>
            <a:r>
              <a:rPr lang="ru-RU" dirty="0"/>
              <a:t> </a:t>
            </a:r>
            <a:r>
              <a:rPr lang="ru-RU" dirty="0" err="1"/>
              <a:t>лише</a:t>
            </a:r>
            <a:r>
              <a:rPr lang="ru-RU" dirty="0"/>
              <a:t> в </a:t>
            </a:r>
            <a:r>
              <a:rPr lang="ru-RU" dirty="0" err="1"/>
              <a:t>разі</a:t>
            </a:r>
            <a:r>
              <a:rPr lang="ru-RU" dirty="0"/>
              <a:t> </a:t>
            </a:r>
            <a:r>
              <a:rPr lang="ru-RU" dirty="0" err="1"/>
              <a:t>його</a:t>
            </a:r>
            <a:r>
              <a:rPr lang="ru-RU" dirty="0"/>
              <a:t> </a:t>
            </a:r>
            <a:r>
              <a:rPr lang="ru-RU" dirty="0" err="1"/>
              <a:t>заміщення</a:t>
            </a:r>
            <a:r>
              <a:rPr lang="ru-RU" dirty="0"/>
              <a:t> на </a:t>
            </a:r>
            <a:r>
              <a:rPr lang="ru-RU" dirty="0" err="1"/>
              <a:t>підставі</a:t>
            </a:r>
            <a:r>
              <a:rPr lang="ru-RU" dirty="0"/>
              <a:t> </a:t>
            </a:r>
            <a:r>
              <a:rPr lang="ru-RU" dirty="0" err="1"/>
              <a:t>розпорядчого</a:t>
            </a:r>
            <a:r>
              <a:rPr lang="ru-RU" dirty="0"/>
              <a:t> документа.</a:t>
            </a:r>
            <a:endParaRPr lang="uk-UA" dirty="0"/>
          </a:p>
        </p:txBody>
      </p:sp>
      <p:sp>
        <p:nvSpPr>
          <p:cNvPr id="6" name="Rectangle 2">
            <a:extLst>
              <a:ext uri="{FF2B5EF4-FFF2-40B4-BE49-F238E27FC236}">
                <a16:creationId xmlns="" xmlns:a16="http://schemas.microsoft.com/office/drawing/2014/main" id="{35676C20-4CA7-4B55-B846-C0251D709E8A}"/>
              </a:ext>
            </a:extLst>
          </p:cNvPr>
          <p:cNvSpPr txBox="1">
            <a:spLocks/>
          </p:cNvSpPr>
          <p:nvPr/>
        </p:nvSpPr>
        <p:spPr>
          <a:xfrm>
            <a:off x="332391" y="3933056"/>
            <a:ext cx="8293028" cy="1008112"/>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spcBef>
                <a:spcPts val="0"/>
              </a:spcBef>
              <a:buFont typeface="Wingdings 2"/>
              <a:buNone/>
            </a:pPr>
            <a:r>
              <a:rPr lang="uk-UA" sz="2400" dirty="0" err="1" smtClean="0">
                <a:solidFill>
                  <a:schemeClr val="tx1"/>
                </a:solidFill>
              </a:rPr>
              <a:t>В.о</a:t>
            </a:r>
            <a:r>
              <a:rPr lang="uk-UA" sz="2400" dirty="0" smtClean="0">
                <a:solidFill>
                  <a:schemeClr val="tx1"/>
                </a:solidFill>
              </a:rPr>
              <a:t>. директора                     </a:t>
            </a:r>
            <a:r>
              <a:rPr lang="uk-UA" sz="2400" i="1" dirty="0">
                <a:solidFill>
                  <a:schemeClr val="tx1"/>
                </a:solidFill>
              </a:rPr>
              <a:t>Коваль </a:t>
            </a:r>
            <a:r>
              <a:rPr lang="uk-UA" sz="2400" dirty="0">
                <a:solidFill>
                  <a:schemeClr val="tx1"/>
                </a:solidFill>
              </a:rPr>
              <a:t>      </a:t>
            </a:r>
            <a:r>
              <a:rPr lang="uk-UA" sz="2400" dirty="0" smtClean="0">
                <a:solidFill>
                  <a:schemeClr val="tx1"/>
                </a:solidFill>
              </a:rPr>
              <a:t>            </a:t>
            </a:r>
            <a:r>
              <a:rPr lang="uk-UA" sz="2400" dirty="0">
                <a:solidFill>
                  <a:schemeClr val="tx1"/>
                </a:solidFill>
              </a:rPr>
              <a:t>Ганна  КОВАЛЬ</a:t>
            </a:r>
          </a:p>
          <a:p>
            <a:pPr marL="0" indent="0" algn="just">
              <a:spcBef>
                <a:spcPts val="0"/>
              </a:spcBef>
              <a:buFont typeface="Wingdings 2"/>
              <a:buNone/>
            </a:pPr>
            <a:endParaRPr lang="uk-UA" sz="2000" dirty="0">
              <a:solidFill>
                <a:schemeClr val="tx1"/>
              </a:solidFill>
            </a:endParaRPr>
          </a:p>
          <a:p>
            <a:pPr marL="0" indent="0" algn="just">
              <a:spcBef>
                <a:spcPts val="0"/>
              </a:spcBef>
              <a:buFont typeface="Wingdings 2"/>
              <a:buNone/>
            </a:pPr>
            <a:r>
              <a:rPr lang="uk-UA" sz="2400" dirty="0" smtClean="0">
                <a:solidFill>
                  <a:schemeClr val="tx1"/>
                </a:solidFill>
              </a:rPr>
              <a:t>або</a:t>
            </a:r>
            <a:endParaRPr lang="uk-UA" sz="2400" dirty="0">
              <a:solidFill>
                <a:schemeClr val="tx1"/>
              </a:solidFill>
            </a:endParaRPr>
          </a:p>
        </p:txBody>
      </p:sp>
      <p:sp>
        <p:nvSpPr>
          <p:cNvPr id="7" name="Rectangle 2">
            <a:extLst>
              <a:ext uri="{FF2B5EF4-FFF2-40B4-BE49-F238E27FC236}">
                <a16:creationId xmlns="" xmlns:a16="http://schemas.microsoft.com/office/drawing/2014/main" id="{35676C20-4CA7-4B55-B846-C0251D709E8A}"/>
              </a:ext>
            </a:extLst>
          </p:cNvPr>
          <p:cNvSpPr txBox="1">
            <a:spLocks/>
          </p:cNvSpPr>
          <p:nvPr/>
        </p:nvSpPr>
        <p:spPr>
          <a:xfrm>
            <a:off x="332391" y="5465903"/>
            <a:ext cx="8293028" cy="1008112"/>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spcBef>
                <a:spcPts val="0"/>
              </a:spcBef>
              <a:buFont typeface="Wingdings 2"/>
              <a:buNone/>
            </a:pPr>
            <a:r>
              <a:rPr lang="uk-UA" sz="2300" dirty="0" smtClean="0">
                <a:solidFill>
                  <a:schemeClr val="tx1"/>
                </a:solidFill>
              </a:rPr>
              <a:t>Виконувач обов’язків директора    </a:t>
            </a:r>
            <a:r>
              <a:rPr lang="uk-UA" sz="2400" i="1" dirty="0" smtClean="0">
                <a:solidFill>
                  <a:schemeClr val="tx1"/>
                </a:solidFill>
              </a:rPr>
              <a:t>Коваль</a:t>
            </a:r>
            <a:r>
              <a:rPr lang="uk-UA" sz="2400" dirty="0" smtClean="0">
                <a:solidFill>
                  <a:schemeClr val="tx1"/>
                </a:solidFill>
              </a:rPr>
              <a:t>        </a:t>
            </a:r>
            <a:r>
              <a:rPr lang="uk-UA" sz="2400" dirty="0">
                <a:solidFill>
                  <a:schemeClr val="tx1"/>
                </a:solidFill>
              </a:rPr>
              <a:t>Ганна  КОВАЛЬ</a:t>
            </a:r>
          </a:p>
          <a:p>
            <a:pPr marL="0" indent="0" algn="just">
              <a:spcBef>
                <a:spcPts val="0"/>
              </a:spcBef>
              <a:buFont typeface="Wingdings 2"/>
              <a:buNone/>
            </a:pPr>
            <a:endParaRPr lang="uk-UA" sz="2000" dirty="0">
              <a:solidFill>
                <a:schemeClr val="tx1"/>
              </a:solidFill>
            </a:endParaRPr>
          </a:p>
          <a:p>
            <a:pPr marL="0" indent="0" algn="just">
              <a:spcBef>
                <a:spcPts val="0"/>
              </a:spcBef>
              <a:buFont typeface="Wingdings 2"/>
              <a:buNone/>
            </a:pPr>
            <a:r>
              <a:rPr lang="uk-UA" sz="2000" dirty="0">
                <a:solidFill>
                  <a:schemeClr val="tx1"/>
                </a:solidFill>
              </a:rPr>
              <a:t> </a:t>
            </a:r>
          </a:p>
        </p:txBody>
      </p:sp>
    </p:spTree>
    <p:extLst>
      <p:ext uri="{BB962C8B-B14F-4D97-AF65-F5344CB8AC3E}">
        <p14:creationId xmlns="" xmlns:p14="http://schemas.microsoft.com/office/powerpoint/2010/main" val="1448101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636680"/>
          </a:xfrm>
        </p:spPr>
        <p:txBody>
          <a:bodyPr>
            <a:normAutofit/>
          </a:bodyPr>
          <a:lstStyle/>
          <a:p>
            <a:pPr algn="ctr"/>
            <a:r>
              <a:rPr lang="uk-UA" sz="3600" b="1" dirty="0">
                <a:solidFill>
                  <a:srgbClr val="C00000"/>
                </a:solidFill>
              </a:rPr>
              <a:t>24.  «ВІЗА»</a:t>
            </a:r>
            <a:endParaRPr lang="ru-RU" sz="3600" b="1" dirty="0">
              <a:solidFill>
                <a:srgbClr val="C00000"/>
              </a:solidFill>
            </a:endParaRPr>
          </a:p>
        </p:txBody>
      </p:sp>
      <p:sp>
        <p:nvSpPr>
          <p:cNvPr id="3" name="Объект 2"/>
          <p:cNvSpPr>
            <a:spLocks noGrp="1"/>
          </p:cNvSpPr>
          <p:nvPr>
            <p:ph idx="1"/>
          </p:nvPr>
        </p:nvSpPr>
        <p:spPr>
          <a:xfrm>
            <a:off x="179512" y="897328"/>
            <a:ext cx="8964488" cy="3971832"/>
          </a:xfrm>
        </p:spPr>
        <p:txBody>
          <a:bodyPr>
            <a:normAutofit/>
          </a:bodyPr>
          <a:lstStyle/>
          <a:p>
            <a:pPr>
              <a:buFont typeface="Wingdings" panose="05000000000000000000" pitchFamily="2" charset="2"/>
              <a:buChar char="q"/>
            </a:pPr>
            <a:r>
              <a:rPr lang="ru-RU" sz="2400" dirty="0"/>
              <a:t> </a:t>
            </a:r>
            <a:r>
              <a:rPr lang="ru-RU" sz="2400" dirty="0" err="1"/>
              <a:t>друкуйте</a:t>
            </a:r>
            <a:r>
              <a:rPr lang="ru-RU" sz="2400" dirty="0"/>
              <a:t> без </a:t>
            </a:r>
            <a:r>
              <a:rPr lang="ru-RU" sz="2400" dirty="0" err="1"/>
              <a:t>відступу</a:t>
            </a:r>
            <a:r>
              <a:rPr lang="ru-RU" sz="2400" dirty="0"/>
              <a:t> </a:t>
            </a:r>
            <a:r>
              <a:rPr lang="ru-RU" sz="2400" dirty="0" err="1"/>
              <a:t>від</a:t>
            </a:r>
            <a:r>
              <a:rPr lang="ru-RU" sz="2400" dirty="0"/>
              <a:t> </a:t>
            </a:r>
            <a:r>
              <a:rPr lang="ru-RU" sz="2400" dirty="0" err="1"/>
              <a:t>межі</a:t>
            </a:r>
            <a:r>
              <a:rPr lang="ru-RU" sz="2400" dirty="0"/>
              <a:t> </a:t>
            </a:r>
            <a:r>
              <a:rPr lang="ru-RU" sz="2400" dirty="0" err="1"/>
              <a:t>лівого</a:t>
            </a:r>
            <a:r>
              <a:rPr lang="ru-RU" sz="2400" dirty="0"/>
              <a:t> поля;</a:t>
            </a:r>
          </a:p>
          <a:p>
            <a:pPr>
              <a:buFont typeface="Wingdings" panose="05000000000000000000" pitchFamily="2" charset="2"/>
              <a:buChar char="q"/>
            </a:pPr>
            <a:r>
              <a:rPr lang="ru-RU" sz="2400" dirty="0"/>
              <a:t> коли </a:t>
            </a:r>
            <a:r>
              <a:rPr lang="ru-RU" sz="2400" dirty="0" err="1"/>
              <a:t>готується</a:t>
            </a:r>
            <a:r>
              <a:rPr lang="ru-RU" sz="2400" dirty="0"/>
              <a:t> </a:t>
            </a:r>
            <a:r>
              <a:rPr lang="ru-RU" sz="2400" dirty="0" err="1"/>
              <a:t>проєкт</a:t>
            </a:r>
            <a:r>
              <a:rPr lang="ru-RU" sz="2400" dirty="0"/>
              <a:t>  документа, </a:t>
            </a:r>
            <a:r>
              <a:rPr lang="ru-RU" sz="2400" dirty="0" err="1" smtClean="0"/>
              <a:t>вкажіть</a:t>
            </a:r>
            <a:r>
              <a:rPr lang="ru-RU" sz="2400" dirty="0" smtClean="0"/>
              <a:t>  </a:t>
            </a:r>
            <a:r>
              <a:rPr lang="ru-RU" sz="2400" dirty="0" err="1"/>
              <a:t>найменування</a:t>
            </a:r>
            <a:r>
              <a:rPr lang="ru-RU" sz="2400" dirty="0"/>
              <a:t> посади,  на </a:t>
            </a:r>
            <a:r>
              <a:rPr lang="ru-RU" sz="2400" dirty="0" err="1"/>
              <a:t>наступному</a:t>
            </a:r>
            <a:r>
              <a:rPr lang="ru-RU" sz="2400" dirty="0"/>
              <a:t>   рядку  через 1,5  </a:t>
            </a:r>
            <a:r>
              <a:rPr lang="ru-RU" sz="2400" dirty="0" err="1"/>
              <a:t>міжрядкових</a:t>
            </a:r>
            <a:r>
              <a:rPr lang="ru-RU" sz="2400" dirty="0"/>
              <a:t> </a:t>
            </a:r>
            <a:r>
              <a:rPr lang="ru-RU" sz="2400" dirty="0" err="1"/>
              <a:t>інтервіала</a:t>
            </a:r>
            <a:r>
              <a:rPr lang="ru-RU" sz="2400" dirty="0"/>
              <a:t> – </a:t>
            </a:r>
            <a:r>
              <a:rPr lang="ru-RU" sz="2400" dirty="0" err="1"/>
              <a:t>власне</a:t>
            </a:r>
            <a:r>
              <a:rPr lang="ru-RU" sz="2400" dirty="0"/>
              <a:t>  </a:t>
            </a:r>
            <a:r>
              <a:rPr lang="ru-RU" sz="2400" dirty="0" err="1"/>
              <a:t>ім’я</a:t>
            </a:r>
            <a:r>
              <a:rPr lang="ru-RU" sz="2400" dirty="0"/>
              <a:t> та </a:t>
            </a:r>
            <a:r>
              <a:rPr lang="ru-RU" sz="2400" dirty="0" err="1"/>
              <a:t>прізвище</a:t>
            </a:r>
            <a:r>
              <a:rPr lang="ru-RU" sz="2400" dirty="0"/>
              <a:t>;</a:t>
            </a:r>
          </a:p>
          <a:p>
            <a:pPr>
              <a:buFont typeface="Wingdings" panose="05000000000000000000" pitchFamily="2" charset="2"/>
              <a:buChar char="q"/>
            </a:pPr>
            <a:r>
              <a:rPr lang="ru-RU" sz="2400" dirty="0"/>
              <a:t> </a:t>
            </a:r>
            <a:r>
              <a:rPr lang="ru-RU" sz="2400" dirty="0" err="1"/>
              <a:t>залишайте</a:t>
            </a:r>
            <a:r>
              <a:rPr lang="ru-RU" sz="2400" dirty="0"/>
              <a:t>  </a:t>
            </a:r>
            <a:r>
              <a:rPr lang="ru-RU" sz="2400" dirty="0" err="1"/>
              <a:t>місце</a:t>
            </a:r>
            <a:r>
              <a:rPr lang="ru-RU" sz="2400" dirty="0"/>
              <a:t> для </a:t>
            </a:r>
            <a:r>
              <a:rPr lang="ru-RU" sz="2400" dirty="0" err="1"/>
              <a:t>підпису</a:t>
            </a:r>
            <a:r>
              <a:rPr lang="ru-RU" sz="2400" dirty="0"/>
              <a:t> та  </a:t>
            </a:r>
            <a:r>
              <a:rPr lang="ru-RU" sz="2400" dirty="0" err="1"/>
              <a:t>дати</a:t>
            </a:r>
            <a:r>
              <a:rPr lang="ru-RU" sz="2400" dirty="0"/>
              <a:t>, </a:t>
            </a:r>
            <a:r>
              <a:rPr lang="ru-RU" sz="2400" dirty="0" err="1"/>
              <a:t>які</a:t>
            </a:r>
            <a:r>
              <a:rPr lang="ru-RU" sz="2400" dirty="0"/>
              <a:t> особа, </a:t>
            </a:r>
            <a:r>
              <a:rPr lang="ru-RU" sz="2400" dirty="0" err="1"/>
              <a:t>що</a:t>
            </a:r>
            <a:r>
              <a:rPr lang="ru-RU" sz="2400" dirty="0"/>
              <a:t>  </a:t>
            </a:r>
            <a:r>
              <a:rPr lang="ru-RU" sz="2400" dirty="0" err="1"/>
              <a:t>візує</a:t>
            </a:r>
            <a:r>
              <a:rPr lang="ru-RU" sz="2400" dirty="0"/>
              <a:t> документ </a:t>
            </a:r>
            <a:r>
              <a:rPr lang="ru-RU" sz="2400" dirty="0" err="1"/>
              <a:t>просталяє</a:t>
            </a:r>
            <a:r>
              <a:rPr lang="ru-RU" sz="2400" dirty="0"/>
              <a:t> </a:t>
            </a:r>
            <a:r>
              <a:rPr lang="ru-RU" sz="2400" dirty="0" err="1"/>
              <a:t>власноруч</a:t>
            </a:r>
            <a:r>
              <a:rPr lang="ru-RU" sz="2400" dirty="0"/>
              <a:t>;</a:t>
            </a:r>
          </a:p>
          <a:p>
            <a:pPr>
              <a:buFont typeface="Wingdings" panose="05000000000000000000" pitchFamily="2" charset="2"/>
              <a:buChar char="q"/>
            </a:pPr>
            <a:r>
              <a:rPr lang="uk-UA" sz="2400" dirty="0"/>
              <a:t>від рядка  з підписом, власним  ім’ям,  прізвищем  до рядка  дати  залишайте 1,5 міжрядкових інтервалів.</a:t>
            </a:r>
            <a:endParaRPr lang="ru-RU" sz="2400" dirty="0"/>
          </a:p>
          <a:p>
            <a:pPr marL="0" indent="0">
              <a:buNone/>
            </a:pPr>
            <a:endParaRPr lang="ru-RU" dirty="0"/>
          </a:p>
        </p:txBody>
      </p:sp>
      <p:sp>
        <p:nvSpPr>
          <p:cNvPr id="9" name="Rectangle 2">
            <a:extLst>
              <a:ext uri="{FF2B5EF4-FFF2-40B4-BE49-F238E27FC236}">
                <a16:creationId xmlns="" xmlns:a16="http://schemas.microsoft.com/office/drawing/2014/main" id="{35676C20-4CA7-4B55-B846-C0251D709E8A}"/>
              </a:ext>
            </a:extLst>
          </p:cNvPr>
          <p:cNvSpPr txBox="1">
            <a:spLocks/>
          </p:cNvSpPr>
          <p:nvPr/>
        </p:nvSpPr>
        <p:spPr>
          <a:xfrm>
            <a:off x="1547664" y="4293096"/>
            <a:ext cx="5390256" cy="2304256"/>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lnSpc>
                <a:spcPct val="150000"/>
              </a:lnSpc>
              <a:spcBef>
                <a:spcPts val="0"/>
              </a:spcBef>
              <a:buFont typeface="Wingdings 2"/>
              <a:buNone/>
            </a:pPr>
            <a:r>
              <a:rPr lang="uk-UA" sz="2400" dirty="0">
                <a:solidFill>
                  <a:schemeClr val="tx1"/>
                </a:solidFill>
              </a:rPr>
              <a:t>Бухгалтер                    </a:t>
            </a:r>
          </a:p>
          <a:p>
            <a:pPr marL="0" indent="0" algn="just">
              <a:lnSpc>
                <a:spcPct val="150000"/>
              </a:lnSpc>
              <a:spcBef>
                <a:spcPts val="0"/>
              </a:spcBef>
              <a:buFont typeface="Wingdings 2"/>
              <a:buNone/>
            </a:pPr>
            <a:r>
              <a:rPr lang="uk-UA" sz="2400" i="1" u="sng" dirty="0" err="1">
                <a:solidFill>
                  <a:schemeClr val="tx1"/>
                </a:solidFill>
              </a:rPr>
              <a:t>Петрененко</a:t>
            </a:r>
            <a:r>
              <a:rPr lang="uk-UA" sz="2400" u="sng" dirty="0">
                <a:solidFill>
                  <a:schemeClr val="tx1"/>
                </a:solidFill>
              </a:rPr>
              <a:t> </a:t>
            </a:r>
            <a:r>
              <a:rPr lang="uk-UA" sz="2400" dirty="0">
                <a:solidFill>
                  <a:schemeClr val="tx1"/>
                </a:solidFill>
              </a:rPr>
              <a:t>         Інна ПЕРТЕНЕНКО</a:t>
            </a:r>
          </a:p>
          <a:p>
            <a:pPr marL="0" indent="0" algn="just">
              <a:lnSpc>
                <a:spcPct val="150000"/>
              </a:lnSpc>
              <a:spcBef>
                <a:spcPts val="0"/>
              </a:spcBef>
              <a:buFont typeface="Wingdings 2"/>
              <a:buNone/>
            </a:pPr>
            <a:r>
              <a:rPr lang="uk-UA" sz="2400" i="1" u="sng" dirty="0">
                <a:solidFill>
                  <a:schemeClr val="tx1"/>
                </a:solidFill>
              </a:rPr>
              <a:t>15.09.2021</a:t>
            </a:r>
          </a:p>
          <a:p>
            <a:pPr marL="0" indent="0" algn="just">
              <a:spcBef>
                <a:spcPts val="0"/>
              </a:spcBef>
              <a:buFont typeface="Wingdings 2"/>
              <a:buNone/>
            </a:pPr>
            <a:endParaRPr lang="uk-UA" sz="2400" dirty="0">
              <a:solidFill>
                <a:schemeClr val="tx1"/>
              </a:solidFill>
            </a:endParaRPr>
          </a:p>
          <a:p>
            <a:pPr marL="0" indent="0" algn="just">
              <a:spcBef>
                <a:spcPts val="0"/>
              </a:spcBef>
              <a:buFont typeface="Wingdings 2"/>
              <a:buNone/>
            </a:pPr>
            <a:r>
              <a:rPr lang="uk-UA" sz="2400" dirty="0">
                <a:solidFill>
                  <a:schemeClr val="tx1"/>
                </a:solidFill>
              </a:rPr>
              <a:t> </a:t>
            </a:r>
          </a:p>
        </p:txBody>
      </p:sp>
    </p:spTree>
    <p:extLst>
      <p:ext uri="{BB962C8B-B14F-4D97-AF65-F5344CB8AC3E}">
        <p14:creationId xmlns="" xmlns:p14="http://schemas.microsoft.com/office/powerpoint/2010/main" val="2534104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229600" cy="489341"/>
          </a:xfrm>
        </p:spPr>
        <p:txBody>
          <a:bodyPr>
            <a:normAutofit fontScale="90000"/>
          </a:bodyPr>
          <a:lstStyle/>
          <a:p>
            <a:pPr algn="ctr"/>
            <a:r>
              <a:rPr lang="uk-UA" sz="3600" b="1" dirty="0">
                <a:solidFill>
                  <a:srgbClr val="C00000"/>
                </a:solidFill>
              </a:rPr>
              <a:t>24.  «ВІЗА»</a:t>
            </a:r>
            <a:endParaRPr lang="ru-RU" sz="3600" b="1" dirty="0">
              <a:solidFill>
                <a:srgbClr val="C00000"/>
              </a:solidFill>
            </a:endParaRPr>
          </a:p>
        </p:txBody>
      </p:sp>
      <p:sp>
        <p:nvSpPr>
          <p:cNvPr id="3" name="Объект 2"/>
          <p:cNvSpPr>
            <a:spLocks noGrp="1"/>
          </p:cNvSpPr>
          <p:nvPr>
            <p:ph idx="1"/>
          </p:nvPr>
        </p:nvSpPr>
        <p:spPr>
          <a:xfrm>
            <a:off x="0" y="619681"/>
            <a:ext cx="8969659" cy="3971832"/>
          </a:xfrm>
        </p:spPr>
        <p:txBody>
          <a:bodyPr>
            <a:normAutofit/>
          </a:bodyPr>
          <a:lstStyle/>
          <a:p>
            <a:pPr marL="0" indent="0" algn="ctr">
              <a:buNone/>
            </a:pPr>
            <a:r>
              <a:rPr lang="ru-RU" sz="2400" b="1" dirty="0" err="1"/>
              <a:t>Зауваження</a:t>
            </a:r>
            <a:r>
              <a:rPr lang="ru-RU" sz="2400" b="1" dirty="0"/>
              <a:t> </a:t>
            </a:r>
            <a:r>
              <a:rPr lang="ru-RU" sz="2400" b="1" dirty="0" err="1"/>
              <a:t>чи</a:t>
            </a:r>
            <a:r>
              <a:rPr lang="ru-RU" sz="2400" b="1" dirty="0"/>
              <a:t>  </a:t>
            </a:r>
            <a:r>
              <a:rPr lang="ru-RU" sz="2400" b="1" dirty="0" err="1"/>
              <a:t>пропозиції</a:t>
            </a:r>
            <a:r>
              <a:rPr lang="ru-RU" sz="2400" b="1" dirty="0"/>
              <a:t> є ? </a:t>
            </a:r>
          </a:p>
          <a:p>
            <a:pPr marL="0" indent="0" algn="ctr">
              <a:buNone/>
            </a:pPr>
            <a:r>
              <a:rPr lang="ru-RU" sz="2000" dirty="0" err="1"/>
              <a:t>Скеруйте</a:t>
            </a:r>
            <a:r>
              <a:rPr lang="ru-RU" sz="2000" dirty="0"/>
              <a:t> особу, яка </a:t>
            </a:r>
            <a:r>
              <a:rPr lang="ru-RU" sz="2000" dirty="0" err="1"/>
              <a:t>візує</a:t>
            </a:r>
            <a:r>
              <a:rPr lang="ru-RU" sz="2000" dirty="0"/>
              <a:t>  документ  </a:t>
            </a:r>
            <a:r>
              <a:rPr lang="ru-RU" sz="2000" dirty="0" err="1"/>
              <a:t>оформити</a:t>
            </a:r>
            <a:r>
              <a:rPr lang="ru-RU" sz="2000" dirty="0"/>
              <a:t> </a:t>
            </a:r>
            <a:r>
              <a:rPr lang="ru-RU" sz="2000" dirty="0" err="1"/>
              <a:t>їх</a:t>
            </a:r>
            <a:r>
              <a:rPr lang="ru-RU" sz="2000" dirty="0"/>
              <a:t> на </a:t>
            </a:r>
            <a:r>
              <a:rPr lang="ru-RU" sz="2000" dirty="0" err="1"/>
              <a:t>окремому</a:t>
            </a:r>
            <a:r>
              <a:rPr lang="ru-RU" sz="2000" dirty="0"/>
              <a:t> </a:t>
            </a:r>
            <a:r>
              <a:rPr lang="ru-RU" sz="2000" dirty="0" err="1"/>
              <a:t>аркуші</a:t>
            </a:r>
            <a:r>
              <a:rPr lang="ru-RU" sz="2000" dirty="0"/>
              <a:t>   і </a:t>
            </a:r>
            <a:r>
              <a:rPr lang="ru-RU" sz="2000" dirty="0" err="1"/>
              <a:t>вказати</a:t>
            </a:r>
            <a:r>
              <a:rPr lang="ru-RU" sz="2000" dirty="0"/>
              <a:t> про </a:t>
            </a:r>
            <a:r>
              <a:rPr lang="ru-RU" sz="2000" dirty="0" err="1"/>
              <a:t>це</a:t>
            </a:r>
            <a:r>
              <a:rPr lang="ru-RU" sz="2000" dirty="0"/>
              <a:t> у </a:t>
            </a:r>
            <a:r>
              <a:rPr lang="ru-RU" sz="2000" dirty="0" err="1"/>
              <a:t>візі</a:t>
            </a:r>
            <a:r>
              <a:rPr lang="ru-RU" sz="2000" dirty="0"/>
              <a:t>. </a:t>
            </a:r>
            <a:r>
              <a:rPr lang="ru-RU" sz="2000" dirty="0" err="1"/>
              <a:t>Візу</a:t>
            </a:r>
            <a:r>
              <a:rPr lang="ru-RU" sz="2000" dirty="0"/>
              <a:t> проставляйте </a:t>
            </a:r>
            <a:r>
              <a:rPr lang="ru-RU" sz="2000" dirty="0" err="1"/>
              <a:t>нижче</a:t>
            </a:r>
            <a:r>
              <a:rPr lang="ru-RU" sz="2000" dirty="0"/>
              <a:t> </a:t>
            </a:r>
            <a:r>
              <a:rPr lang="ru-RU" sz="2000" dirty="0" err="1"/>
              <a:t>реквізиту</a:t>
            </a:r>
            <a:r>
              <a:rPr lang="ru-RU" sz="2000" dirty="0"/>
              <a:t> «</a:t>
            </a:r>
            <a:r>
              <a:rPr lang="ru-RU" sz="2000" dirty="0" err="1"/>
              <a:t>Підпис</a:t>
            </a:r>
            <a:r>
              <a:rPr lang="ru-RU" sz="2000" dirty="0"/>
              <a:t>» без </a:t>
            </a:r>
            <a:r>
              <a:rPr lang="ru-RU" sz="2000" dirty="0" err="1"/>
              <a:t>відступу</a:t>
            </a:r>
            <a:r>
              <a:rPr lang="ru-RU" sz="2000" dirty="0"/>
              <a:t> </a:t>
            </a:r>
            <a:r>
              <a:rPr lang="ru-RU" sz="2000" dirty="0" err="1"/>
              <a:t>від</a:t>
            </a:r>
            <a:r>
              <a:rPr lang="ru-RU" sz="2000" dirty="0"/>
              <a:t> </a:t>
            </a:r>
            <a:r>
              <a:rPr lang="ru-RU" sz="2000" dirty="0" err="1"/>
              <a:t>лівого</a:t>
            </a:r>
            <a:r>
              <a:rPr lang="ru-RU" sz="2000" dirty="0"/>
              <a:t> поля на </a:t>
            </a:r>
            <a:r>
              <a:rPr lang="ru-RU" sz="2000" dirty="0" err="1"/>
              <a:t>лицьовому</a:t>
            </a:r>
            <a:r>
              <a:rPr lang="ru-RU" sz="2000" dirty="0"/>
              <a:t> </a:t>
            </a:r>
            <a:r>
              <a:rPr lang="ru-RU" sz="2000" dirty="0" err="1"/>
              <a:t>або</a:t>
            </a:r>
            <a:r>
              <a:rPr lang="ru-RU" sz="2000" dirty="0"/>
              <a:t> </a:t>
            </a:r>
            <a:r>
              <a:rPr lang="ru-RU" sz="2000" dirty="0" err="1"/>
              <a:t>зворотньому</a:t>
            </a:r>
            <a:r>
              <a:rPr lang="ru-RU" sz="2000" dirty="0"/>
              <a:t> </a:t>
            </a:r>
            <a:r>
              <a:rPr lang="ru-RU" sz="2000" dirty="0" err="1"/>
              <a:t>боці</a:t>
            </a:r>
            <a:r>
              <a:rPr lang="ru-RU" sz="2000" dirty="0"/>
              <a:t> </a:t>
            </a:r>
            <a:r>
              <a:rPr lang="ru-RU" sz="2000" dirty="0" err="1"/>
              <a:t>останнього</a:t>
            </a:r>
            <a:r>
              <a:rPr lang="ru-RU" sz="2000" dirty="0"/>
              <a:t> </a:t>
            </a:r>
            <a:r>
              <a:rPr lang="ru-RU" sz="2000" dirty="0" err="1"/>
              <a:t>аркуша</a:t>
            </a:r>
            <a:r>
              <a:rPr lang="ru-RU" sz="2000" dirty="0"/>
              <a:t> документа</a:t>
            </a:r>
          </a:p>
          <a:p>
            <a:pPr marL="0" indent="0">
              <a:buNone/>
            </a:pPr>
            <a:endParaRPr lang="ru-RU" sz="2400" dirty="0"/>
          </a:p>
          <a:p>
            <a:pPr marL="0" indent="0">
              <a:buNone/>
            </a:pPr>
            <a:endParaRPr lang="ru-RU" dirty="0"/>
          </a:p>
        </p:txBody>
      </p:sp>
      <p:sp>
        <p:nvSpPr>
          <p:cNvPr id="9" name="Rectangle 2">
            <a:extLst>
              <a:ext uri="{FF2B5EF4-FFF2-40B4-BE49-F238E27FC236}">
                <a16:creationId xmlns="" xmlns:a16="http://schemas.microsoft.com/office/drawing/2014/main" id="{35676C20-4CA7-4B55-B846-C0251D709E8A}"/>
              </a:ext>
            </a:extLst>
          </p:cNvPr>
          <p:cNvSpPr txBox="1">
            <a:spLocks/>
          </p:cNvSpPr>
          <p:nvPr/>
        </p:nvSpPr>
        <p:spPr>
          <a:xfrm>
            <a:off x="1764958" y="2168441"/>
            <a:ext cx="5390256" cy="1935228"/>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lnSpc>
                <a:spcPct val="150000"/>
              </a:lnSpc>
              <a:spcBef>
                <a:spcPts val="0"/>
              </a:spcBef>
              <a:buFont typeface="Wingdings 2"/>
              <a:buNone/>
            </a:pPr>
            <a:r>
              <a:rPr lang="uk-UA" sz="2000" dirty="0">
                <a:solidFill>
                  <a:schemeClr val="tx1"/>
                </a:solidFill>
              </a:rPr>
              <a:t>Бухгалтер                    </a:t>
            </a:r>
          </a:p>
          <a:p>
            <a:pPr marL="0" indent="0" algn="just">
              <a:lnSpc>
                <a:spcPct val="150000"/>
              </a:lnSpc>
              <a:spcBef>
                <a:spcPts val="0"/>
              </a:spcBef>
              <a:buNone/>
            </a:pPr>
            <a:r>
              <a:rPr lang="uk-UA" sz="2000" i="1" u="sng" dirty="0" err="1">
                <a:solidFill>
                  <a:schemeClr val="tx1"/>
                </a:solidFill>
              </a:rPr>
              <a:t>Петрененко</a:t>
            </a:r>
            <a:r>
              <a:rPr lang="uk-UA" sz="2000" u="sng" dirty="0">
                <a:solidFill>
                  <a:schemeClr val="tx1"/>
                </a:solidFill>
              </a:rPr>
              <a:t> </a:t>
            </a:r>
            <a:r>
              <a:rPr lang="uk-UA" sz="2000" dirty="0">
                <a:solidFill>
                  <a:schemeClr val="tx1"/>
                </a:solidFill>
              </a:rPr>
              <a:t>         Інна </a:t>
            </a:r>
            <a:r>
              <a:rPr lang="uk-UA" sz="2000" dirty="0" smtClean="0">
                <a:solidFill>
                  <a:schemeClr val="tx1"/>
                </a:solidFill>
              </a:rPr>
              <a:t>ПЕТРЕНЕНКО</a:t>
            </a:r>
            <a:endParaRPr lang="uk-UA" sz="2000" dirty="0">
              <a:solidFill>
                <a:schemeClr val="tx1"/>
              </a:solidFill>
            </a:endParaRPr>
          </a:p>
          <a:p>
            <a:pPr marL="0" indent="0" algn="just">
              <a:lnSpc>
                <a:spcPct val="150000"/>
              </a:lnSpc>
              <a:spcBef>
                <a:spcPts val="0"/>
              </a:spcBef>
              <a:buFont typeface="Wingdings 2"/>
              <a:buNone/>
            </a:pPr>
            <a:r>
              <a:rPr lang="uk-UA" sz="2000" i="1" u="sng" dirty="0">
                <a:solidFill>
                  <a:schemeClr val="tx1"/>
                </a:solidFill>
              </a:rPr>
              <a:t>15.09.2021</a:t>
            </a:r>
          </a:p>
          <a:p>
            <a:pPr marL="0" indent="0" algn="just">
              <a:spcBef>
                <a:spcPts val="0"/>
              </a:spcBef>
              <a:buFont typeface="Wingdings 2"/>
              <a:buNone/>
            </a:pPr>
            <a:endParaRPr lang="uk-UA" sz="2400" dirty="0">
              <a:solidFill>
                <a:schemeClr val="tx1"/>
              </a:solidFill>
            </a:endParaRPr>
          </a:p>
          <a:p>
            <a:pPr marL="0" indent="0" algn="just">
              <a:spcBef>
                <a:spcPts val="0"/>
              </a:spcBef>
              <a:buFont typeface="Wingdings 2"/>
              <a:buNone/>
            </a:pPr>
            <a:r>
              <a:rPr lang="uk-UA" sz="2400" dirty="0">
                <a:solidFill>
                  <a:schemeClr val="tx1"/>
                </a:solidFill>
              </a:rPr>
              <a:t> </a:t>
            </a:r>
          </a:p>
        </p:txBody>
      </p:sp>
      <p:pic>
        <p:nvPicPr>
          <p:cNvPr id="4" name="Рисунок 3"/>
          <p:cNvPicPr>
            <a:picLocks noChangeAspect="1"/>
          </p:cNvPicPr>
          <p:nvPr/>
        </p:nvPicPr>
        <p:blipFill>
          <a:blip r:embed="rId3" cstate="print"/>
          <a:stretch>
            <a:fillRect/>
          </a:stretch>
        </p:blipFill>
        <p:spPr>
          <a:xfrm>
            <a:off x="2503837" y="2050813"/>
            <a:ext cx="4145639" cy="554784"/>
          </a:xfrm>
          <a:prstGeom prst="rect">
            <a:avLst/>
          </a:prstGeom>
        </p:spPr>
      </p:pic>
      <p:sp>
        <p:nvSpPr>
          <p:cNvPr id="7" name="Rectangle 2">
            <a:extLst>
              <a:ext uri="{FF2B5EF4-FFF2-40B4-BE49-F238E27FC236}">
                <a16:creationId xmlns="" xmlns:a16="http://schemas.microsoft.com/office/drawing/2014/main" id="{35676C20-4CA7-4B55-B846-C0251D709E8A}"/>
              </a:ext>
            </a:extLst>
          </p:cNvPr>
          <p:cNvSpPr txBox="1">
            <a:spLocks/>
          </p:cNvSpPr>
          <p:nvPr/>
        </p:nvSpPr>
        <p:spPr>
          <a:xfrm>
            <a:off x="1764958" y="4327829"/>
            <a:ext cx="5390256" cy="2349227"/>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lnSpc>
                <a:spcPct val="150000"/>
              </a:lnSpc>
              <a:spcBef>
                <a:spcPts val="0"/>
              </a:spcBef>
              <a:buFont typeface="Wingdings 2"/>
              <a:buNone/>
            </a:pPr>
            <a:r>
              <a:rPr lang="uk-UA" sz="2000" dirty="0">
                <a:solidFill>
                  <a:schemeClr val="tx1"/>
                </a:solidFill>
              </a:rPr>
              <a:t>Завідувач господарства                    </a:t>
            </a:r>
          </a:p>
          <a:p>
            <a:pPr marL="0" indent="0" algn="just">
              <a:lnSpc>
                <a:spcPct val="150000"/>
              </a:lnSpc>
              <a:spcBef>
                <a:spcPts val="0"/>
              </a:spcBef>
              <a:buFont typeface="Wingdings 2"/>
              <a:buNone/>
            </a:pPr>
            <a:r>
              <a:rPr lang="uk-UA" sz="2000" i="1" u="sng" dirty="0">
                <a:solidFill>
                  <a:schemeClr val="tx1"/>
                </a:solidFill>
              </a:rPr>
              <a:t>Жук</a:t>
            </a:r>
            <a:r>
              <a:rPr lang="uk-UA" sz="2000" u="sng" dirty="0">
                <a:solidFill>
                  <a:schemeClr val="tx1"/>
                </a:solidFill>
              </a:rPr>
              <a:t> </a:t>
            </a:r>
            <a:r>
              <a:rPr lang="uk-UA" sz="2000" dirty="0">
                <a:solidFill>
                  <a:schemeClr val="tx1"/>
                </a:solidFill>
              </a:rPr>
              <a:t>         Максим  ЖУК</a:t>
            </a:r>
          </a:p>
          <a:p>
            <a:pPr marL="0" indent="0" algn="just">
              <a:lnSpc>
                <a:spcPct val="150000"/>
              </a:lnSpc>
              <a:spcBef>
                <a:spcPts val="0"/>
              </a:spcBef>
              <a:buNone/>
            </a:pPr>
            <a:r>
              <a:rPr lang="uk-UA" sz="2000" i="1" dirty="0">
                <a:solidFill>
                  <a:schemeClr val="tx1"/>
                </a:solidFill>
              </a:rPr>
              <a:t>Зауваження і пропозиції додаються   </a:t>
            </a:r>
          </a:p>
          <a:p>
            <a:pPr marL="0" indent="0" algn="just">
              <a:lnSpc>
                <a:spcPct val="150000"/>
              </a:lnSpc>
              <a:spcBef>
                <a:spcPts val="0"/>
              </a:spcBef>
              <a:buFont typeface="Wingdings 2"/>
              <a:buNone/>
            </a:pPr>
            <a:r>
              <a:rPr lang="uk-UA" sz="2000" i="1" u="sng" dirty="0">
                <a:solidFill>
                  <a:schemeClr val="tx1"/>
                </a:solidFill>
              </a:rPr>
              <a:t>15.09.2021</a:t>
            </a:r>
          </a:p>
          <a:p>
            <a:pPr marL="0" indent="0" algn="just">
              <a:spcBef>
                <a:spcPts val="0"/>
              </a:spcBef>
              <a:buFont typeface="Wingdings 2"/>
              <a:buNone/>
            </a:pPr>
            <a:endParaRPr lang="uk-UA" sz="2400" dirty="0">
              <a:solidFill>
                <a:schemeClr val="tx1"/>
              </a:solidFill>
            </a:endParaRPr>
          </a:p>
          <a:p>
            <a:pPr marL="0" indent="0" algn="just">
              <a:spcBef>
                <a:spcPts val="0"/>
              </a:spcBef>
              <a:buFont typeface="Wingdings 2"/>
              <a:buNone/>
            </a:pPr>
            <a:r>
              <a:rPr lang="uk-UA" sz="2400" dirty="0">
                <a:solidFill>
                  <a:schemeClr val="tx1"/>
                </a:solidFill>
              </a:rPr>
              <a:t> </a:t>
            </a:r>
          </a:p>
        </p:txBody>
      </p:sp>
      <p:sp>
        <p:nvSpPr>
          <p:cNvPr id="5" name="Arrow: Pentagon 40">
            <a:extLst>
              <a:ext uri="{FF2B5EF4-FFF2-40B4-BE49-F238E27FC236}">
                <a16:creationId xmlns="" xmlns:a16="http://schemas.microsoft.com/office/drawing/2014/main" id="{82C363AB-F2BB-450B-979E-8DE4224CF3FA}"/>
              </a:ext>
            </a:extLst>
          </p:cNvPr>
          <p:cNvSpPr/>
          <p:nvPr/>
        </p:nvSpPr>
        <p:spPr>
          <a:xfrm>
            <a:off x="2503837" y="4103669"/>
            <a:ext cx="4150296" cy="554291"/>
          </a:xfrm>
          <a:prstGeom prst="homePlate">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r>
              <a:rPr lang="uk-UA" sz="1600" b="1" cap="all" dirty="0">
                <a:ln>
                  <a:solidFill>
                    <a:schemeClr val="bg1"/>
                  </a:solidFill>
                </a:ln>
                <a:solidFill>
                  <a:schemeClr val="bg1"/>
                </a:solidFill>
                <a:cs typeface="Arial" panose="020B0604020202020204" pitchFamily="34" charset="0"/>
              </a:rPr>
              <a:t>Віза із  зауваженнями</a:t>
            </a:r>
            <a:endParaRPr lang="en-US" sz="1600" b="1" cap="all" dirty="0">
              <a:ln>
                <a:solidFill>
                  <a:schemeClr val="bg1"/>
                </a:solidFill>
              </a:ln>
              <a:solidFill>
                <a:schemeClr val="bg1"/>
              </a:solidFill>
              <a:cs typeface="Arial" panose="020B0604020202020204" pitchFamily="34" charset="0"/>
            </a:endParaRPr>
          </a:p>
        </p:txBody>
      </p:sp>
    </p:spTree>
    <p:extLst>
      <p:ext uri="{BB962C8B-B14F-4D97-AF65-F5344CB8AC3E}">
        <p14:creationId xmlns="" xmlns:p14="http://schemas.microsoft.com/office/powerpoint/2010/main" val="2220295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49345"/>
            <a:ext cx="8229600" cy="792617"/>
          </a:xfrm>
        </p:spPr>
        <p:txBody>
          <a:bodyPr>
            <a:noAutofit/>
          </a:bodyPr>
          <a:lstStyle/>
          <a:p>
            <a:pPr algn="ctr"/>
            <a:r>
              <a:rPr lang="uk-UA" sz="2800" b="1" dirty="0">
                <a:solidFill>
                  <a:srgbClr val="C00000"/>
                </a:solidFill>
              </a:rPr>
              <a:t>28.  «ВІДМІТКА ПРО ОЗНАЙОМЛЕННЯ  З ДОКУМЕНТОМ»</a:t>
            </a:r>
            <a:endParaRPr lang="ru-RU" sz="2800" b="1" dirty="0">
              <a:solidFill>
                <a:srgbClr val="C00000"/>
              </a:solidFill>
            </a:endParaRPr>
          </a:p>
        </p:txBody>
      </p:sp>
      <p:sp>
        <p:nvSpPr>
          <p:cNvPr id="3" name="Объект 2"/>
          <p:cNvSpPr>
            <a:spLocks noGrp="1"/>
          </p:cNvSpPr>
          <p:nvPr>
            <p:ph idx="1"/>
          </p:nvPr>
        </p:nvSpPr>
        <p:spPr>
          <a:xfrm>
            <a:off x="-18372" y="1004464"/>
            <a:ext cx="9324528" cy="3503002"/>
          </a:xfrm>
        </p:spPr>
        <p:txBody>
          <a:bodyPr>
            <a:normAutofit/>
          </a:bodyPr>
          <a:lstStyle/>
          <a:p>
            <a:pPr marL="0" indent="0" algn="ctr">
              <a:buNone/>
            </a:pPr>
            <a:r>
              <a:rPr lang="ru-RU" sz="2400" b="1" dirty="0" err="1"/>
              <a:t>Обов’язково</a:t>
            </a:r>
            <a:r>
              <a:rPr lang="ru-RU" sz="2400" b="1" dirty="0"/>
              <a:t> </a:t>
            </a:r>
            <a:r>
              <a:rPr lang="ru-RU" sz="2400" b="1" dirty="0" err="1"/>
              <a:t>ознайомлювати</a:t>
            </a:r>
            <a:r>
              <a:rPr lang="ru-RU" sz="2400" b="1" dirty="0"/>
              <a:t>  </a:t>
            </a:r>
            <a:r>
              <a:rPr lang="ru-RU" sz="2400" b="1" dirty="0" err="1" smtClean="0"/>
              <a:t>працівників</a:t>
            </a:r>
            <a:r>
              <a:rPr lang="ru-RU" sz="2400" b="1" dirty="0" smtClean="0"/>
              <a:t>  </a:t>
            </a:r>
            <a:r>
              <a:rPr lang="ru-RU" sz="2400" b="1" dirty="0"/>
              <a:t>з </a:t>
            </a:r>
            <a:r>
              <a:rPr lang="ru-RU" sz="2400" b="1" dirty="0" smtClean="0"/>
              <a:t> наказами</a:t>
            </a:r>
            <a:endParaRPr lang="ru-RU" sz="2400" b="1" dirty="0"/>
          </a:p>
          <a:p>
            <a:pPr algn="ctr">
              <a:buFont typeface="Wingdings" panose="05000000000000000000" pitchFamily="2" charset="2"/>
              <a:buChar char="q"/>
            </a:pPr>
            <a:r>
              <a:rPr lang="ru-RU" sz="2000" dirty="0"/>
              <a:t>з наказом з </a:t>
            </a:r>
            <a:r>
              <a:rPr lang="ru-RU" sz="2000" dirty="0" err="1"/>
              <a:t>кадрових</a:t>
            </a:r>
            <a:r>
              <a:rPr lang="ru-RU" sz="2000" dirty="0"/>
              <a:t> </a:t>
            </a:r>
            <a:r>
              <a:rPr lang="ru-RU" sz="2000" dirty="0" err="1"/>
              <a:t>питань</a:t>
            </a:r>
            <a:r>
              <a:rPr lang="ru-RU" sz="2000" dirty="0"/>
              <a:t> </a:t>
            </a:r>
            <a:r>
              <a:rPr lang="ru-RU" sz="2000" dirty="0" err="1"/>
              <a:t>обов’язково</a:t>
            </a:r>
            <a:r>
              <a:rPr lang="ru-RU" sz="2000" dirty="0"/>
              <a:t> </a:t>
            </a:r>
            <a:r>
              <a:rPr lang="ru-RU" sz="2000" dirty="0" err="1"/>
              <a:t>ознайомлюють</a:t>
            </a:r>
            <a:r>
              <a:rPr lang="ru-RU" sz="2000" dirty="0"/>
              <a:t>  </a:t>
            </a:r>
            <a:r>
              <a:rPr lang="ru-RU" sz="2000" dirty="0" err="1"/>
              <a:t>згаданих</a:t>
            </a:r>
            <a:r>
              <a:rPr lang="ru-RU" sz="2000" dirty="0"/>
              <a:t> у  </a:t>
            </a:r>
            <a:r>
              <a:rPr lang="ru-RU" sz="2000" dirty="0" err="1"/>
              <a:t>ньому</a:t>
            </a:r>
            <a:r>
              <a:rPr lang="ru-RU" sz="2000" dirty="0"/>
              <a:t>  </a:t>
            </a:r>
            <a:r>
              <a:rPr lang="ru-RU" sz="2000" dirty="0" err="1"/>
              <a:t>осіб</a:t>
            </a:r>
            <a:r>
              <a:rPr lang="ru-RU" sz="2000" dirty="0"/>
              <a:t>;</a:t>
            </a:r>
          </a:p>
          <a:p>
            <a:pPr algn="just">
              <a:buFont typeface="Wingdings" panose="05000000000000000000" pitchFamily="2" charset="2"/>
              <a:buChar char="q"/>
            </a:pPr>
            <a:r>
              <a:rPr lang="ru-RU" sz="2000" dirty="0"/>
              <a:t>в </a:t>
            </a:r>
            <a:r>
              <a:rPr lang="ru-RU" sz="2000" dirty="0" err="1"/>
              <a:t>одній</a:t>
            </a:r>
            <a:r>
              <a:rPr lang="ru-RU" sz="2000" dirty="0"/>
              <a:t>  </a:t>
            </a:r>
            <a:r>
              <a:rPr lang="ru-RU" sz="2000" dirty="0" err="1"/>
              <a:t>клітинці</a:t>
            </a:r>
            <a:r>
              <a:rPr lang="ru-RU" sz="2000" dirty="0"/>
              <a:t> </a:t>
            </a:r>
            <a:r>
              <a:rPr lang="ru-RU" sz="2000" dirty="0" err="1"/>
              <a:t>можна</a:t>
            </a:r>
            <a:r>
              <a:rPr lang="ru-RU" sz="2000" dirty="0"/>
              <a:t> </a:t>
            </a:r>
            <a:r>
              <a:rPr lang="ru-RU" sz="2000" dirty="0" err="1"/>
              <a:t>зафіксувати</a:t>
            </a:r>
            <a:r>
              <a:rPr lang="ru-RU" sz="2000" dirty="0"/>
              <a:t>  </a:t>
            </a:r>
            <a:r>
              <a:rPr lang="ru-RU" sz="2000" dirty="0" err="1"/>
              <a:t>ознайомлення</a:t>
            </a:r>
            <a:r>
              <a:rPr lang="ru-RU" sz="2000" dirty="0"/>
              <a:t>   </a:t>
            </a:r>
            <a:r>
              <a:rPr lang="ru-RU" sz="2000" dirty="0" err="1"/>
              <a:t>кількох</a:t>
            </a:r>
            <a:r>
              <a:rPr lang="ru-RU" sz="2000" dirty="0"/>
              <a:t> </a:t>
            </a:r>
            <a:r>
              <a:rPr lang="ru-RU" sz="2000" dirty="0" err="1"/>
              <a:t>працівників</a:t>
            </a:r>
            <a:r>
              <a:rPr lang="ru-RU" sz="2000" dirty="0"/>
              <a:t>.   </a:t>
            </a:r>
          </a:p>
          <a:p>
            <a:pPr marL="0" indent="0">
              <a:buNone/>
            </a:pPr>
            <a:endParaRPr lang="ru-RU" sz="2400" dirty="0"/>
          </a:p>
          <a:p>
            <a:pPr marL="0" indent="0">
              <a:buNone/>
            </a:pPr>
            <a:endParaRPr lang="ru-RU" dirty="0"/>
          </a:p>
        </p:txBody>
      </p:sp>
      <p:sp>
        <p:nvSpPr>
          <p:cNvPr id="9" name="Rectangle 2">
            <a:extLst>
              <a:ext uri="{FF2B5EF4-FFF2-40B4-BE49-F238E27FC236}">
                <a16:creationId xmlns="" xmlns:a16="http://schemas.microsoft.com/office/drawing/2014/main" id="{35676C20-4CA7-4B55-B846-C0251D709E8A}"/>
              </a:ext>
            </a:extLst>
          </p:cNvPr>
          <p:cNvSpPr txBox="1">
            <a:spLocks/>
          </p:cNvSpPr>
          <p:nvPr/>
        </p:nvSpPr>
        <p:spPr>
          <a:xfrm>
            <a:off x="1835696" y="2755966"/>
            <a:ext cx="5616624" cy="3985402"/>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lnSpc>
                <a:spcPct val="150000"/>
              </a:lnSpc>
              <a:spcBef>
                <a:spcPts val="0"/>
              </a:spcBef>
              <a:buFont typeface="Wingdings 2"/>
              <a:buNone/>
            </a:pPr>
            <a:r>
              <a:rPr lang="uk-UA" sz="2000" dirty="0">
                <a:solidFill>
                  <a:schemeClr val="tx1"/>
                </a:solidFill>
              </a:rPr>
              <a:t>З наказом  ознайомлений:                   </a:t>
            </a:r>
          </a:p>
          <a:p>
            <a:pPr marL="0" indent="0" algn="just">
              <a:lnSpc>
                <a:spcPct val="150000"/>
              </a:lnSpc>
              <a:spcBef>
                <a:spcPts val="0"/>
              </a:spcBef>
              <a:buFont typeface="Wingdings 2"/>
              <a:buNone/>
            </a:pPr>
            <a:r>
              <a:rPr lang="uk-UA" sz="2000" i="1" u="sng" dirty="0">
                <a:solidFill>
                  <a:schemeClr val="tx1"/>
                </a:solidFill>
              </a:rPr>
              <a:t>  Грак</a:t>
            </a:r>
            <a:r>
              <a:rPr lang="uk-UA" sz="2000" u="sng" dirty="0">
                <a:solidFill>
                  <a:schemeClr val="tx1"/>
                </a:solidFill>
              </a:rPr>
              <a:t> </a:t>
            </a:r>
            <a:r>
              <a:rPr lang="uk-UA" sz="2000" dirty="0">
                <a:solidFill>
                  <a:schemeClr val="tx1"/>
                </a:solidFill>
              </a:rPr>
              <a:t>         Іван ГРАК</a:t>
            </a:r>
          </a:p>
          <a:p>
            <a:pPr marL="0" indent="0" algn="just">
              <a:lnSpc>
                <a:spcPct val="150000"/>
              </a:lnSpc>
              <a:spcBef>
                <a:spcPts val="0"/>
              </a:spcBef>
              <a:buFont typeface="Wingdings 2"/>
              <a:buNone/>
            </a:pPr>
            <a:r>
              <a:rPr lang="uk-UA" sz="2000" i="1" u="sng" dirty="0">
                <a:solidFill>
                  <a:schemeClr val="tx1"/>
                </a:solidFill>
              </a:rPr>
              <a:t>15.09.2021</a:t>
            </a:r>
          </a:p>
          <a:p>
            <a:pPr marL="0" indent="0" algn="just">
              <a:lnSpc>
                <a:spcPct val="150000"/>
              </a:lnSpc>
              <a:spcBef>
                <a:spcPts val="0"/>
              </a:spcBef>
              <a:buFont typeface="Wingdings 2"/>
              <a:buNone/>
            </a:pPr>
            <a:r>
              <a:rPr lang="uk-UA" sz="2000" dirty="0">
                <a:solidFill>
                  <a:schemeClr val="tx1"/>
                </a:solidFill>
              </a:rPr>
              <a:t>З наказом  ознайомлені:</a:t>
            </a:r>
          </a:p>
          <a:p>
            <a:pPr marL="0" indent="0" algn="just">
              <a:lnSpc>
                <a:spcPct val="150000"/>
              </a:lnSpc>
              <a:spcBef>
                <a:spcPts val="0"/>
              </a:spcBef>
              <a:buFont typeface="Wingdings 2"/>
              <a:buNone/>
            </a:pPr>
            <a:r>
              <a:rPr lang="uk-UA" sz="2000" i="1" u="sng" dirty="0">
                <a:solidFill>
                  <a:schemeClr val="tx1"/>
                </a:solidFill>
              </a:rPr>
              <a:t>  Грак  </a:t>
            </a:r>
            <a:r>
              <a:rPr lang="uk-UA" sz="2000" i="1" dirty="0">
                <a:solidFill>
                  <a:schemeClr val="tx1"/>
                </a:solidFill>
              </a:rPr>
              <a:t>       </a:t>
            </a:r>
            <a:r>
              <a:rPr lang="uk-UA" sz="2000" dirty="0">
                <a:solidFill>
                  <a:schemeClr val="tx1"/>
                </a:solidFill>
              </a:rPr>
              <a:t> </a:t>
            </a:r>
            <a:r>
              <a:rPr lang="uk-UA" sz="2000" dirty="0" smtClean="0">
                <a:solidFill>
                  <a:schemeClr val="tx1"/>
                </a:solidFill>
              </a:rPr>
              <a:t>  </a:t>
            </a:r>
            <a:r>
              <a:rPr lang="uk-UA" sz="2000" dirty="0">
                <a:solidFill>
                  <a:schemeClr val="tx1"/>
                </a:solidFill>
              </a:rPr>
              <a:t>Іван   </a:t>
            </a:r>
            <a:r>
              <a:rPr lang="uk-UA" sz="2000" dirty="0" smtClean="0">
                <a:solidFill>
                  <a:schemeClr val="tx1"/>
                </a:solidFill>
              </a:rPr>
              <a:t>ГРАК</a:t>
            </a:r>
          </a:p>
          <a:p>
            <a:pPr marL="0" indent="0" algn="just">
              <a:lnSpc>
                <a:spcPct val="150000"/>
              </a:lnSpc>
              <a:spcBef>
                <a:spcPts val="0"/>
              </a:spcBef>
              <a:buFont typeface="Wingdings 2"/>
              <a:buNone/>
            </a:pPr>
            <a:r>
              <a:rPr lang="uk-UA" sz="2000" i="1" u="sng" dirty="0" smtClean="0">
                <a:solidFill>
                  <a:schemeClr val="tx1"/>
                </a:solidFill>
              </a:rPr>
              <a:t>  </a:t>
            </a:r>
            <a:r>
              <a:rPr lang="uk-UA" sz="2000" i="1" u="sng" dirty="0">
                <a:solidFill>
                  <a:schemeClr val="tx1"/>
                </a:solidFill>
              </a:rPr>
              <a:t>ЖУК</a:t>
            </a:r>
            <a:r>
              <a:rPr lang="uk-UA" sz="2000" i="1" dirty="0">
                <a:solidFill>
                  <a:schemeClr val="tx1"/>
                </a:solidFill>
              </a:rPr>
              <a:t>          </a:t>
            </a:r>
            <a:r>
              <a:rPr lang="uk-UA" sz="2000" dirty="0">
                <a:solidFill>
                  <a:schemeClr val="tx1"/>
                </a:solidFill>
              </a:rPr>
              <a:t>Максим ЖУК</a:t>
            </a:r>
          </a:p>
          <a:p>
            <a:pPr marL="0" indent="0" algn="just">
              <a:lnSpc>
                <a:spcPct val="150000"/>
              </a:lnSpc>
              <a:spcBef>
                <a:spcPts val="0"/>
              </a:spcBef>
              <a:buFont typeface="Wingdings 2"/>
              <a:buNone/>
            </a:pPr>
            <a:r>
              <a:rPr lang="uk-UA" sz="2000" i="1" u="sng" dirty="0" smtClean="0">
                <a:solidFill>
                  <a:schemeClr val="tx1"/>
                </a:solidFill>
              </a:rPr>
              <a:t>15.09.2021</a:t>
            </a:r>
            <a:endParaRPr lang="uk-UA" sz="2000" i="1" u="sng" dirty="0">
              <a:solidFill>
                <a:schemeClr val="tx1"/>
              </a:solidFill>
            </a:endParaRPr>
          </a:p>
          <a:p>
            <a:pPr marL="0" indent="0" algn="just">
              <a:lnSpc>
                <a:spcPct val="150000"/>
              </a:lnSpc>
              <a:spcBef>
                <a:spcPts val="0"/>
              </a:spcBef>
              <a:buFont typeface="Wingdings 2"/>
              <a:buNone/>
            </a:pPr>
            <a:endParaRPr lang="uk-UA" sz="2000" i="1" u="sng" dirty="0">
              <a:solidFill>
                <a:schemeClr val="tx1"/>
              </a:solidFill>
            </a:endParaRPr>
          </a:p>
          <a:p>
            <a:pPr marL="0" indent="0" algn="just">
              <a:spcBef>
                <a:spcPts val="0"/>
              </a:spcBef>
              <a:buFont typeface="Wingdings 2"/>
              <a:buNone/>
            </a:pPr>
            <a:endParaRPr lang="uk-UA" sz="2400" dirty="0">
              <a:solidFill>
                <a:schemeClr val="tx1"/>
              </a:solidFill>
            </a:endParaRPr>
          </a:p>
          <a:p>
            <a:pPr marL="0" indent="0" algn="just">
              <a:spcBef>
                <a:spcPts val="0"/>
              </a:spcBef>
              <a:buFont typeface="Wingdings 2"/>
              <a:buNone/>
            </a:pPr>
            <a:r>
              <a:rPr lang="uk-UA" sz="2400" dirty="0">
                <a:solidFill>
                  <a:schemeClr val="tx1"/>
                </a:solidFill>
              </a:rPr>
              <a:t> </a:t>
            </a:r>
          </a:p>
        </p:txBody>
      </p:sp>
      <p:sp>
        <p:nvSpPr>
          <p:cNvPr id="8" name="Arrow: Pentagon 40">
            <a:extLst>
              <a:ext uri="{FF2B5EF4-FFF2-40B4-BE49-F238E27FC236}">
                <a16:creationId xmlns="" xmlns:a16="http://schemas.microsoft.com/office/drawing/2014/main" id="{82C363AB-F2BB-450B-979E-8DE4224CF3FA}"/>
              </a:ext>
            </a:extLst>
          </p:cNvPr>
          <p:cNvSpPr/>
          <p:nvPr/>
        </p:nvSpPr>
        <p:spPr>
          <a:xfrm>
            <a:off x="1184203" y="2478820"/>
            <a:ext cx="7128792" cy="554291"/>
          </a:xfrm>
          <a:prstGeom prst="homePlate">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r>
              <a:rPr lang="uk-UA" sz="2000" b="1" cap="all" dirty="0">
                <a:ln>
                  <a:solidFill>
                    <a:schemeClr val="bg1"/>
                  </a:solidFill>
                </a:ln>
                <a:solidFill>
                  <a:schemeClr val="bg1"/>
                </a:solidFill>
                <a:cs typeface="Arial" panose="020B0604020202020204" pitchFamily="34" charset="0"/>
              </a:rPr>
              <a:t>Приклад  відмітки  про  ознайомлення</a:t>
            </a:r>
            <a:endParaRPr lang="en-US" sz="2000" b="1" cap="all" dirty="0">
              <a:ln>
                <a:solidFill>
                  <a:schemeClr val="bg1"/>
                </a:solidFill>
              </a:ln>
              <a:solidFill>
                <a:schemeClr val="bg1"/>
              </a:solidFill>
              <a:cs typeface="Arial" panose="020B0604020202020204" pitchFamily="34" charset="0"/>
            </a:endParaRPr>
          </a:p>
        </p:txBody>
      </p:sp>
    </p:spTree>
    <p:extLst>
      <p:ext uri="{BB962C8B-B14F-4D97-AF65-F5344CB8AC3E}">
        <p14:creationId xmlns="" xmlns:p14="http://schemas.microsoft.com/office/powerpoint/2010/main" val="3124954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p:nvPr/>
        </p:nvGrpSpPr>
        <p:grpSpPr>
          <a:xfrm>
            <a:off x="24424" y="625822"/>
            <a:ext cx="9029311" cy="6309420"/>
            <a:chOff x="3925455" y="1191490"/>
            <a:chExt cx="6400799" cy="1123782"/>
          </a:xfrm>
        </p:grpSpPr>
        <p:sp>
          <p:nvSpPr>
            <p:cNvPr id="5" name="Rectangle 4"/>
            <p:cNvSpPr/>
            <p:nvPr/>
          </p:nvSpPr>
          <p:spPr>
            <a:xfrm>
              <a:off x="3925455" y="1191490"/>
              <a:ext cx="6400799" cy="112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uk-UA" sz="1350" dirty="0"/>
                <a:t>ДЕ</a:t>
              </a:r>
              <a:endParaRPr lang="en-US" sz="1350" dirty="0"/>
            </a:p>
          </p:txBody>
        </p:sp>
        <p:sp>
          <p:nvSpPr>
            <p:cNvPr id="7" name="Rectangle 3"/>
            <p:cNvSpPr/>
            <p:nvPr/>
          </p:nvSpPr>
          <p:spPr>
            <a:xfrm>
              <a:off x="3925456" y="1191490"/>
              <a:ext cx="492397" cy="11237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b="1" dirty="0">
                <a:effectLst>
                  <a:outerShdw blurRad="38100" dist="38100" dir="2700000" algn="tl">
                    <a:srgbClr val="000000">
                      <a:alpha val="43137"/>
                    </a:srgbClr>
                  </a:outerShdw>
                </a:effectLst>
              </a:endParaRPr>
            </a:p>
          </p:txBody>
        </p:sp>
      </p:grpSp>
      <p:sp>
        <p:nvSpPr>
          <p:cNvPr id="9" name="Прямоугольник 8"/>
          <p:cNvSpPr/>
          <p:nvPr/>
        </p:nvSpPr>
        <p:spPr>
          <a:xfrm>
            <a:off x="722332" y="625822"/>
            <a:ext cx="8466563" cy="6678751"/>
          </a:xfrm>
          <a:prstGeom prst="rect">
            <a:avLst/>
          </a:prstGeom>
        </p:spPr>
        <p:txBody>
          <a:bodyPr wrap="square">
            <a:spAutoFit/>
          </a:bodyPr>
          <a:lstStyle/>
          <a:p>
            <a:pPr lvl="0" algn="ctr"/>
            <a:r>
              <a:rPr lang="ru-RU" sz="1600" b="1" dirty="0"/>
              <a:t>ЗАКЛАД  ДОШКІЛЬНОЇ ОСВІТИ №5  «СОНЕЧКО»</a:t>
            </a:r>
          </a:p>
          <a:p>
            <a:pPr lvl="0" algn="ctr"/>
            <a:r>
              <a:rPr lang="uk-UA" sz="1600" b="1" dirty="0"/>
              <a:t>(ЗДО№5 «СОНЕЧКО»)</a:t>
            </a:r>
          </a:p>
          <a:p>
            <a:pPr lvl="0" algn="ctr"/>
            <a:endParaRPr lang="uk-UA" sz="1600" b="1" dirty="0"/>
          </a:p>
          <a:p>
            <a:pPr lvl="0" algn="ctr"/>
            <a:r>
              <a:rPr lang="uk-UA" sz="1600" b="1" dirty="0"/>
              <a:t>Н А К А З </a:t>
            </a:r>
          </a:p>
          <a:p>
            <a:pPr lvl="0"/>
            <a:endParaRPr lang="uk-UA" sz="2000" b="1" dirty="0"/>
          </a:p>
          <a:p>
            <a:pPr lvl="0"/>
            <a:r>
              <a:rPr lang="uk-UA" sz="2000" dirty="0" smtClean="0"/>
              <a:t>09.09.2021                                         м</a:t>
            </a:r>
            <a:r>
              <a:rPr lang="uk-UA" sz="2000" dirty="0"/>
              <a:t>. Ковель                                 №125-к/</a:t>
            </a:r>
            <a:r>
              <a:rPr lang="uk-UA" sz="2000" dirty="0" err="1"/>
              <a:t>тр</a:t>
            </a:r>
            <a:endParaRPr lang="uk-UA" sz="2000" dirty="0"/>
          </a:p>
          <a:p>
            <a:pPr lvl="0"/>
            <a:endParaRPr lang="uk-UA" sz="2000" dirty="0"/>
          </a:p>
          <a:p>
            <a:pPr lvl="0"/>
            <a:r>
              <a:rPr lang="uk-UA" sz="2000" b="1" dirty="0"/>
              <a:t>Про прийняття на роботу</a:t>
            </a:r>
          </a:p>
          <a:p>
            <a:pPr lvl="0"/>
            <a:r>
              <a:rPr lang="uk-UA" sz="2000" b="1" dirty="0"/>
              <a:t>Варвари Соколенко</a:t>
            </a:r>
          </a:p>
          <a:p>
            <a:pPr lvl="0"/>
            <a:endParaRPr lang="uk-UA" sz="800" dirty="0"/>
          </a:p>
          <a:p>
            <a:pPr lvl="0"/>
            <a:r>
              <a:rPr lang="uk-UA" sz="2000" dirty="0"/>
              <a:t>ПРИЙНЯТИ</a:t>
            </a:r>
          </a:p>
          <a:p>
            <a:pPr lvl="0"/>
            <a:r>
              <a:rPr lang="uk-UA" sz="800" dirty="0"/>
              <a:t>    </a:t>
            </a:r>
          </a:p>
          <a:p>
            <a:pPr lvl="0"/>
            <a:r>
              <a:rPr lang="uk-UA" sz="2000" dirty="0"/>
              <a:t>     </a:t>
            </a:r>
            <a:r>
              <a:rPr lang="uk-UA" sz="2000" dirty="0" smtClean="0"/>
              <a:t>СОКОЛЕНКО  </a:t>
            </a:r>
            <a:r>
              <a:rPr lang="uk-UA" sz="2000" dirty="0"/>
              <a:t>Варвару Миколаївну на посаду вихователя з 16 вересня 2021 року за основним місцем роботи з посадовим окладом 7107,50грн. на</a:t>
            </a:r>
          </a:p>
          <a:p>
            <a:pPr lvl="0"/>
            <a:r>
              <a:rPr lang="uk-UA" sz="2000" dirty="0"/>
              <a:t>місяць.</a:t>
            </a:r>
          </a:p>
          <a:p>
            <a:pPr lvl="0"/>
            <a:endParaRPr lang="uk-UA" sz="800" dirty="0"/>
          </a:p>
          <a:p>
            <a:pPr lvl="0"/>
            <a:r>
              <a:rPr lang="uk-UA" sz="2000" dirty="0"/>
              <a:t>Підстава:  заява Варвари </a:t>
            </a:r>
            <a:r>
              <a:rPr lang="uk-UA" sz="2000" dirty="0" err="1"/>
              <a:t>Соколенко</a:t>
            </a:r>
            <a:r>
              <a:rPr lang="uk-UA" sz="2000" dirty="0"/>
              <a:t> </a:t>
            </a:r>
            <a:r>
              <a:rPr lang="uk-UA" sz="2000" dirty="0" smtClean="0"/>
              <a:t>від 13.09.2021, зареєстрована </a:t>
            </a:r>
            <a:r>
              <a:rPr lang="uk-UA" sz="2000" dirty="0"/>
              <a:t>за №139</a:t>
            </a:r>
          </a:p>
          <a:p>
            <a:pPr lvl="0"/>
            <a:r>
              <a:rPr lang="uk-UA" sz="2000" dirty="0"/>
              <a:t>  </a:t>
            </a:r>
          </a:p>
          <a:p>
            <a:pPr lvl="0"/>
            <a:r>
              <a:rPr lang="uk-UA" sz="2000" dirty="0"/>
              <a:t>Директор                          </a:t>
            </a:r>
            <a:r>
              <a:rPr lang="uk-UA" sz="2000" i="1" dirty="0"/>
              <a:t>Петренко                        </a:t>
            </a:r>
            <a:r>
              <a:rPr lang="uk-UA" sz="2000" dirty="0"/>
              <a:t>Інна  </a:t>
            </a:r>
            <a:r>
              <a:rPr lang="uk-UA" sz="2000" dirty="0" smtClean="0"/>
              <a:t>ПЕТРЕНКО</a:t>
            </a:r>
            <a:endParaRPr lang="uk-UA" sz="2000" dirty="0"/>
          </a:p>
          <a:p>
            <a:pPr lvl="0"/>
            <a:r>
              <a:rPr lang="uk-UA" sz="2000" dirty="0"/>
              <a:t>       </a:t>
            </a:r>
          </a:p>
          <a:p>
            <a:pPr lvl="0"/>
            <a:r>
              <a:rPr lang="uk-UA" sz="2000" dirty="0"/>
              <a:t>З наказом  ознайомлена:</a:t>
            </a:r>
          </a:p>
          <a:p>
            <a:pPr lvl="0"/>
            <a:r>
              <a:rPr lang="uk-UA" sz="2000" i="1" u="sng" dirty="0"/>
              <a:t>Соколенко</a:t>
            </a:r>
            <a:r>
              <a:rPr lang="uk-UA" sz="2000" dirty="0"/>
              <a:t>  Варвара СОКОЛЕНКО</a:t>
            </a:r>
          </a:p>
          <a:p>
            <a:pPr lvl="0"/>
            <a:r>
              <a:rPr lang="uk-UA" sz="2000" i="1" u="sng" dirty="0"/>
              <a:t>15.09.2021</a:t>
            </a:r>
          </a:p>
          <a:p>
            <a:pPr lvl="0" algn="ctr"/>
            <a:endParaRPr lang="ru-RU" sz="2000" b="1" dirty="0"/>
          </a:p>
        </p:txBody>
      </p:sp>
      <p:sp>
        <p:nvSpPr>
          <p:cNvPr id="22" name="Заголовок 21"/>
          <p:cNvSpPr>
            <a:spLocks noGrp="1"/>
          </p:cNvSpPr>
          <p:nvPr>
            <p:ph type="title"/>
          </p:nvPr>
        </p:nvSpPr>
        <p:spPr>
          <a:xfrm>
            <a:off x="-180528" y="172590"/>
            <a:ext cx="9439217" cy="395381"/>
          </a:xfrm>
        </p:spPr>
        <p:txBody>
          <a:bodyPr>
            <a:normAutofit/>
          </a:bodyPr>
          <a:lstStyle/>
          <a:p>
            <a:pPr algn="ctr"/>
            <a:r>
              <a:rPr lang="uk-UA" sz="2000" b="1" dirty="0">
                <a:solidFill>
                  <a:srgbClr val="C00000"/>
                </a:solidFill>
                <a:latin typeface="+mn-lt"/>
              </a:rPr>
              <a:t>ЗРАЗОК НАКАЗУ ПРО ПРИЙНЯТТЯ  НА ОСНОВНЕ  МІСЦЕ РОБОТИ</a:t>
            </a:r>
            <a:endParaRPr lang="ru-RU" sz="2000" b="1" dirty="0">
              <a:solidFill>
                <a:srgbClr val="C00000"/>
              </a:solidFill>
              <a:latin typeface="+mn-lt"/>
            </a:endParaRPr>
          </a:p>
        </p:txBody>
      </p:sp>
      <p:sp>
        <p:nvSpPr>
          <p:cNvPr id="10" name="Овал 9"/>
          <p:cNvSpPr/>
          <p:nvPr/>
        </p:nvSpPr>
        <p:spPr>
          <a:xfrm>
            <a:off x="4808249" y="1193735"/>
            <a:ext cx="267807" cy="219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2</a:t>
            </a:r>
            <a:endParaRPr lang="ru-RU" dirty="0"/>
          </a:p>
        </p:txBody>
      </p:sp>
      <p:sp>
        <p:nvSpPr>
          <p:cNvPr id="18" name="Овал 17"/>
          <p:cNvSpPr/>
          <p:nvPr/>
        </p:nvSpPr>
        <p:spPr>
          <a:xfrm>
            <a:off x="1331640" y="767642"/>
            <a:ext cx="294728" cy="277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a:t>
            </a:r>
            <a:endParaRPr lang="ru-RU" dirty="0"/>
          </a:p>
        </p:txBody>
      </p:sp>
      <p:sp>
        <p:nvSpPr>
          <p:cNvPr id="19" name="Овал 18"/>
          <p:cNvSpPr/>
          <p:nvPr/>
        </p:nvSpPr>
        <p:spPr>
          <a:xfrm>
            <a:off x="1036912" y="5675310"/>
            <a:ext cx="294728" cy="277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9</a:t>
            </a:r>
            <a:endParaRPr lang="ru-RU" dirty="0"/>
          </a:p>
        </p:txBody>
      </p:sp>
      <p:sp>
        <p:nvSpPr>
          <p:cNvPr id="11" name="Прямоугольник 10"/>
          <p:cNvSpPr/>
          <p:nvPr/>
        </p:nvSpPr>
        <p:spPr>
          <a:xfrm>
            <a:off x="402371" y="5982101"/>
            <a:ext cx="9623856" cy="646331"/>
          </a:xfrm>
          <a:prstGeom prst="rect">
            <a:avLst/>
          </a:prstGeom>
        </p:spPr>
        <p:txBody>
          <a:bodyPr wrap="square">
            <a:spAutoFit/>
          </a:bodyPr>
          <a:lstStyle/>
          <a:p>
            <a:endParaRPr lang="uk-UA" b="1" dirty="0">
              <a:solidFill>
                <a:srgbClr val="C00000"/>
              </a:solidFill>
            </a:endParaRPr>
          </a:p>
          <a:p>
            <a:endParaRPr lang="ru-RU" dirty="0"/>
          </a:p>
        </p:txBody>
      </p:sp>
      <p:sp>
        <p:nvSpPr>
          <p:cNvPr id="14" name="Овал 13"/>
          <p:cNvSpPr/>
          <p:nvPr/>
        </p:nvSpPr>
        <p:spPr>
          <a:xfrm>
            <a:off x="1072045" y="1671270"/>
            <a:ext cx="294728" cy="277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3</a:t>
            </a:r>
            <a:endParaRPr lang="ru-RU" dirty="0"/>
          </a:p>
        </p:txBody>
      </p:sp>
      <p:sp>
        <p:nvSpPr>
          <p:cNvPr id="15" name="Овал 14"/>
          <p:cNvSpPr/>
          <p:nvPr/>
        </p:nvSpPr>
        <p:spPr>
          <a:xfrm>
            <a:off x="4513521" y="1682967"/>
            <a:ext cx="294728" cy="277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4</a:t>
            </a:r>
            <a:endParaRPr lang="ru-RU" dirty="0"/>
          </a:p>
        </p:txBody>
      </p:sp>
      <p:sp>
        <p:nvSpPr>
          <p:cNvPr id="20" name="Овал 19"/>
          <p:cNvSpPr/>
          <p:nvPr/>
        </p:nvSpPr>
        <p:spPr>
          <a:xfrm>
            <a:off x="4071292" y="2669195"/>
            <a:ext cx="294728" cy="277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6</a:t>
            </a:r>
            <a:endParaRPr lang="ru-RU" dirty="0"/>
          </a:p>
        </p:txBody>
      </p:sp>
      <p:sp>
        <p:nvSpPr>
          <p:cNvPr id="21" name="Овал 20"/>
          <p:cNvSpPr/>
          <p:nvPr/>
        </p:nvSpPr>
        <p:spPr>
          <a:xfrm>
            <a:off x="7640253" y="1544034"/>
            <a:ext cx="294728" cy="277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5</a:t>
            </a:r>
            <a:endParaRPr lang="ru-RU" dirty="0"/>
          </a:p>
        </p:txBody>
      </p:sp>
      <p:sp>
        <p:nvSpPr>
          <p:cNvPr id="23" name="Овал 22"/>
          <p:cNvSpPr/>
          <p:nvPr/>
        </p:nvSpPr>
        <p:spPr>
          <a:xfrm>
            <a:off x="4919571" y="3456933"/>
            <a:ext cx="294728" cy="277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7</a:t>
            </a:r>
            <a:endParaRPr lang="ru-RU" dirty="0"/>
          </a:p>
        </p:txBody>
      </p:sp>
      <p:sp>
        <p:nvSpPr>
          <p:cNvPr id="24" name="Овал 23"/>
          <p:cNvSpPr/>
          <p:nvPr/>
        </p:nvSpPr>
        <p:spPr>
          <a:xfrm>
            <a:off x="6804248" y="5137295"/>
            <a:ext cx="294728" cy="277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8</a:t>
            </a:r>
            <a:endParaRPr lang="ru-RU" dirty="0"/>
          </a:p>
        </p:txBody>
      </p:sp>
    </p:spTree>
    <p:extLst>
      <p:ext uri="{BB962C8B-B14F-4D97-AF65-F5344CB8AC3E}">
        <p14:creationId xmlns="" xmlns:p14="http://schemas.microsoft.com/office/powerpoint/2010/main" val="33217297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35676C20-4CA7-4B55-B846-C0251D709E8A}"/>
              </a:ext>
            </a:extLst>
          </p:cNvPr>
          <p:cNvSpPr txBox="1">
            <a:spLocks/>
          </p:cNvSpPr>
          <p:nvPr/>
        </p:nvSpPr>
        <p:spPr>
          <a:xfrm>
            <a:off x="755576" y="519221"/>
            <a:ext cx="7704856" cy="2152159"/>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lnSpc>
                <a:spcPct val="150000"/>
              </a:lnSpc>
              <a:spcBef>
                <a:spcPts val="0"/>
              </a:spcBef>
              <a:buFont typeface="Wingdings 2"/>
              <a:buNone/>
            </a:pPr>
            <a:r>
              <a:rPr lang="uk-UA" sz="2400" dirty="0" smtClean="0">
                <a:solidFill>
                  <a:schemeClr val="tx1"/>
                </a:solidFill>
              </a:rPr>
              <a:t>                                             ЗАТВЕРДЖУЮ</a:t>
            </a:r>
            <a:endParaRPr lang="uk-UA" sz="2400" dirty="0">
              <a:solidFill>
                <a:schemeClr val="tx1"/>
              </a:solidFill>
            </a:endParaRPr>
          </a:p>
          <a:p>
            <a:pPr marL="0" indent="0" algn="just">
              <a:lnSpc>
                <a:spcPct val="150000"/>
              </a:lnSpc>
              <a:spcBef>
                <a:spcPts val="0"/>
              </a:spcBef>
              <a:buFont typeface="Wingdings 2"/>
              <a:buNone/>
            </a:pPr>
            <a:r>
              <a:rPr lang="uk-UA" sz="2000" dirty="0">
                <a:solidFill>
                  <a:schemeClr val="tx1"/>
                </a:solidFill>
              </a:rPr>
              <a:t>                                                  </a:t>
            </a:r>
            <a:r>
              <a:rPr lang="uk-UA" sz="2000" dirty="0" smtClean="0">
                <a:solidFill>
                  <a:schemeClr val="tx1"/>
                </a:solidFill>
              </a:rPr>
              <a:t>    Директор </a:t>
            </a:r>
            <a:r>
              <a:rPr lang="uk-UA" sz="2000" dirty="0">
                <a:solidFill>
                  <a:schemeClr val="tx1"/>
                </a:solidFill>
              </a:rPr>
              <a:t>закладу освіти №111                                             </a:t>
            </a:r>
          </a:p>
          <a:p>
            <a:pPr marL="0" indent="0" algn="just">
              <a:lnSpc>
                <a:spcPct val="150000"/>
              </a:lnSpc>
              <a:spcBef>
                <a:spcPts val="0"/>
              </a:spcBef>
              <a:buFont typeface="Wingdings 2"/>
              <a:buNone/>
            </a:pPr>
            <a:r>
              <a:rPr lang="uk-UA" sz="2000" i="1" dirty="0">
                <a:solidFill>
                  <a:schemeClr val="tx1"/>
                </a:solidFill>
              </a:rPr>
              <a:t>                                                 </a:t>
            </a:r>
            <a:r>
              <a:rPr lang="uk-UA" sz="2000" i="1" dirty="0" smtClean="0">
                <a:solidFill>
                  <a:schemeClr val="tx1"/>
                </a:solidFill>
              </a:rPr>
              <a:t>     </a:t>
            </a:r>
            <a:r>
              <a:rPr lang="uk-UA" sz="2000" i="1" u="sng" dirty="0" smtClean="0">
                <a:solidFill>
                  <a:schemeClr val="tx1"/>
                </a:solidFill>
              </a:rPr>
              <a:t> </a:t>
            </a:r>
            <a:r>
              <a:rPr lang="uk-UA" sz="2000" i="1" u="sng" dirty="0">
                <a:solidFill>
                  <a:schemeClr val="tx1"/>
                </a:solidFill>
              </a:rPr>
              <a:t>Добродій</a:t>
            </a:r>
            <a:r>
              <a:rPr lang="uk-UA" sz="2000" u="sng" dirty="0">
                <a:solidFill>
                  <a:schemeClr val="tx1"/>
                </a:solidFill>
              </a:rPr>
              <a:t> </a:t>
            </a:r>
            <a:r>
              <a:rPr lang="uk-UA" sz="2000" dirty="0">
                <a:solidFill>
                  <a:schemeClr val="tx1"/>
                </a:solidFill>
              </a:rPr>
              <a:t>        </a:t>
            </a:r>
            <a:r>
              <a:rPr lang="uk-UA" sz="2000" dirty="0" smtClean="0">
                <a:solidFill>
                  <a:schemeClr val="tx1"/>
                </a:solidFill>
              </a:rPr>
              <a:t>Катерина </a:t>
            </a:r>
            <a:r>
              <a:rPr lang="uk-UA" sz="2000" dirty="0">
                <a:solidFill>
                  <a:schemeClr val="tx1"/>
                </a:solidFill>
              </a:rPr>
              <a:t>ДОБРОДІЙ</a:t>
            </a:r>
          </a:p>
          <a:p>
            <a:pPr marL="0" indent="0" algn="just">
              <a:lnSpc>
                <a:spcPct val="150000"/>
              </a:lnSpc>
              <a:spcBef>
                <a:spcPts val="0"/>
              </a:spcBef>
              <a:buFont typeface="Wingdings 2"/>
              <a:buNone/>
            </a:pPr>
            <a:r>
              <a:rPr lang="uk-UA" sz="2000" dirty="0">
                <a:solidFill>
                  <a:schemeClr val="tx1"/>
                </a:solidFill>
              </a:rPr>
              <a:t>                                                 </a:t>
            </a:r>
            <a:r>
              <a:rPr lang="uk-UA" sz="2000" i="1" dirty="0">
                <a:solidFill>
                  <a:schemeClr val="tx1"/>
                </a:solidFill>
              </a:rPr>
              <a:t> </a:t>
            </a:r>
            <a:r>
              <a:rPr lang="uk-UA" sz="2000" i="1" dirty="0" smtClean="0">
                <a:solidFill>
                  <a:schemeClr val="tx1"/>
                </a:solidFill>
              </a:rPr>
              <a:t>   </a:t>
            </a:r>
            <a:r>
              <a:rPr lang="uk-UA" sz="2000" i="1" u="sng" dirty="0" smtClean="0">
                <a:solidFill>
                  <a:schemeClr val="tx1"/>
                </a:solidFill>
              </a:rPr>
              <a:t> 15.09.2021</a:t>
            </a:r>
            <a:endParaRPr lang="uk-UA" sz="2000" i="1" u="sng" dirty="0">
              <a:solidFill>
                <a:schemeClr val="tx1"/>
              </a:solidFill>
            </a:endParaRPr>
          </a:p>
          <a:p>
            <a:pPr marL="0" indent="0" algn="just">
              <a:spcBef>
                <a:spcPts val="0"/>
              </a:spcBef>
              <a:buNone/>
            </a:pPr>
            <a:endParaRPr lang="uk-UA" sz="2800" b="1" dirty="0">
              <a:solidFill>
                <a:srgbClr val="C00000"/>
              </a:solidFill>
            </a:endParaRPr>
          </a:p>
        </p:txBody>
      </p:sp>
      <p:sp>
        <p:nvSpPr>
          <p:cNvPr id="2" name="Заголовок 1"/>
          <p:cNvSpPr>
            <a:spLocks noGrp="1"/>
          </p:cNvSpPr>
          <p:nvPr>
            <p:ph type="title"/>
          </p:nvPr>
        </p:nvSpPr>
        <p:spPr>
          <a:xfrm>
            <a:off x="142816" y="196208"/>
            <a:ext cx="8661648" cy="646026"/>
          </a:xfrm>
        </p:spPr>
        <p:txBody>
          <a:bodyPr>
            <a:normAutofit fontScale="90000"/>
          </a:bodyPr>
          <a:lstStyle/>
          <a:p>
            <a:pPr algn="ctr"/>
            <a:r>
              <a:rPr lang="uk-UA" sz="3600" b="1" dirty="0">
                <a:solidFill>
                  <a:srgbClr val="C00000"/>
                </a:solidFill>
              </a:rPr>
              <a:t>16</a:t>
            </a:r>
            <a:r>
              <a:rPr lang="uk-UA" sz="3600" b="1" dirty="0" smtClean="0">
                <a:solidFill>
                  <a:srgbClr val="C00000"/>
                </a:solidFill>
              </a:rPr>
              <a:t>.«</a:t>
            </a:r>
            <a:r>
              <a:rPr lang="uk-UA" sz="3600" b="1" dirty="0">
                <a:solidFill>
                  <a:srgbClr val="C00000"/>
                </a:solidFill>
              </a:rPr>
              <a:t>ГРИФ ЗАТВЕРДЖЕННЯ  ДОКУМЕНТА</a:t>
            </a:r>
            <a:r>
              <a:rPr lang="uk-UA" sz="3600" b="1" dirty="0" smtClean="0">
                <a:solidFill>
                  <a:srgbClr val="C00000"/>
                </a:solidFill>
              </a:rPr>
              <a:t>»</a:t>
            </a:r>
            <a:br>
              <a:rPr lang="uk-UA" sz="3600" b="1" dirty="0" smtClean="0">
                <a:solidFill>
                  <a:srgbClr val="C00000"/>
                </a:solidFill>
              </a:rPr>
            </a:br>
            <a:r>
              <a:rPr lang="ru-RU" sz="2000" dirty="0" err="1">
                <a:solidFill>
                  <a:srgbClr val="C00000"/>
                </a:solidFill>
              </a:rPr>
              <a:t>розміщують</a:t>
            </a:r>
            <a:r>
              <a:rPr lang="ru-RU" sz="2000" dirty="0">
                <a:solidFill>
                  <a:srgbClr val="C00000"/>
                </a:solidFill>
              </a:rPr>
              <a:t> у правому </a:t>
            </a:r>
            <a:r>
              <a:rPr lang="ru-RU" sz="2000" dirty="0" err="1">
                <a:solidFill>
                  <a:srgbClr val="C00000"/>
                </a:solidFill>
              </a:rPr>
              <a:t>верхньому</a:t>
            </a:r>
            <a:r>
              <a:rPr lang="ru-RU" sz="2000" dirty="0">
                <a:solidFill>
                  <a:srgbClr val="C00000"/>
                </a:solidFill>
              </a:rPr>
              <a:t> </a:t>
            </a:r>
            <a:r>
              <a:rPr lang="ru-RU" sz="2000" dirty="0" err="1">
                <a:solidFill>
                  <a:srgbClr val="C00000"/>
                </a:solidFill>
              </a:rPr>
              <a:t>куті</a:t>
            </a:r>
            <a:r>
              <a:rPr lang="ru-RU" sz="2000" dirty="0">
                <a:solidFill>
                  <a:srgbClr val="C00000"/>
                </a:solidFill>
              </a:rPr>
              <a:t> </a:t>
            </a:r>
            <a:r>
              <a:rPr lang="ru-RU" sz="2000" dirty="0" err="1">
                <a:solidFill>
                  <a:srgbClr val="C00000"/>
                </a:solidFill>
              </a:rPr>
              <a:t>першого</a:t>
            </a:r>
            <a:r>
              <a:rPr lang="ru-RU" sz="2000" dirty="0">
                <a:solidFill>
                  <a:srgbClr val="C00000"/>
                </a:solidFill>
              </a:rPr>
              <a:t> </a:t>
            </a:r>
            <a:r>
              <a:rPr lang="ru-RU" sz="2000" dirty="0" err="1">
                <a:solidFill>
                  <a:srgbClr val="C00000"/>
                </a:solidFill>
              </a:rPr>
              <a:t>аркуша</a:t>
            </a:r>
            <a:r>
              <a:rPr lang="ru-RU" sz="2000" dirty="0">
                <a:solidFill>
                  <a:srgbClr val="C00000"/>
                </a:solidFill>
              </a:rPr>
              <a:t> документа.</a:t>
            </a:r>
            <a:endParaRPr lang="ru-RU" sz="2000" b="1" dirty="0">
              <a:solidFill>
                <a:srgbClr val="C00000"/>
              </a:solidFill>
            </a:endParaRPr>
          </a:p>
        </p:txBody>
      </p:sp>
      <p:sp>
        <p:nvSpPr>
          <p:cNvPr id="7" name="Rectangle 2">
            <a:extLst>
              <a:ext uri="{FF2B5EF4-FFF2-40B4-BE49-F238E27FC236}">
                <a16:creationId xmlns="" xmlns:a16="http://schemas.microsoft.com/office/drawing/2014/main" id="{35676C20-4CA7-4B55-B846-C0251D709E8A}"/>
              </a:ext>
            </a:extLst>
          </p:cNvPr>
          <p:cNvSpPr txBox="1">
            <a:spLocks/>
          </p:cNvSpPr>
          <p:nvPr/>
        </p:nvSpPr>
        <p:spPr>
          <a:xfrm>
            <a:off x="755576" y="3562137"/>
            <a:ext cx="7704856" cy="2182039"/>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lnSpc>
                <a:spcPct val="150000"/>
              </a:lnSpc>
              <a:spcBef>
                <a:spcPts val="0"/>
              </a:spcBef>
              <a:buNone/>
            </a:pPr>
            <a:r>
              <a:rPr lang="ru-RU" sz="2400" dirty="0"/>
              <a:t> </a:t>
            </a:r>
            <a:r>
              <a:rPr lang="ru-RU" sz="2400" dirty="0" smtClean="0"/>
              <a:t>                                        ЗА</a:t>
            </a:r>
            <a:r>
              <a:rPr lang="ru-RU" sz="2400" dirty="0" smtClean="0">
                <a:solidFill>
                  <a:schemeClr val="tx1"/>
                </a:solidFill>
              </a:rPr>
              <a:t>ЗАТВЕРДЖЕНО</a:t>
            </a:r>
          </a:p>
          <a:p>
            <a:pPr marL="0" indent="0" algn="just">
              <a:lnSpc>
                <a:spcPct val="150000"/>
              </a:lnSpc>
              <a:spcBef>
                <a:spcPts val="0"/>
              </a:spcBef>
              <a:buNone/>
            </a:pPr>
            <a:r>
              <a:rPr lang="ru-RU" sz="2400" dirty="0">
                <a:solidFill>
                  <a:schemeClr val="tx1"/>
                </a:solidFill>
              </a:rPr>
              <a:t> </a:t>
            </a:r>
            <a:r>
              <a:rPr lang="ru-RU" sz="2400" dirty="0" smtClean="0">
                <a:solidFill>
                  <a:schemeClr val="tx1"/>
                </a:solidFill>
              </a:rPr>
              <a:t>                                             Наказ директора </a:t>
            </a:r>
            <a:r>
              <a:rPr lang="uk-UA" sz="2400" dirty="0" smtClean="0">
                <a:solidFill>
                  <a:schemeClr val="tx1"/>
                </a:solidFill>
              </a:rPr>
              <a:t> ЦПРПП</a:t>
            </a:r>
          </a:p>
          <a:p>
            <a:pPr marL="0" indent="0" algn="just">
              <a:lnSpc>
                <a:spcPct val="150000"/>
              </a:lnSpc>
              <a:spcBef>
                <a:spcPts val="0"/>
              </a:spcBef>
              <a:buNone/>
            </a:pPr>
            <a:r>
              <a:rPr lang="uk-UA" sz="2400" dirty="0">
                <a:solidFill>
                  <a:schemeClr val="tx1"/>
                </a:solidFill>
              </a:rPr>
              <a:t> </a:t>
            </a:r>
            <a:r>
              <a:rPr lang="uk-UA" sz="2400" dirty="0" smtClean="0">
                <a:solidFill>
                  <a:schemeClr val="tx1"/>
                </a:solidFill>
              </a:rPr>
              <a:t>                                             28.12.2021 №123-о/д</a:t>
            </a:r>
            <a:r>
              <a:rPr lang="ru-RU" sz="2400" dirty="0" smtClean="0">
                <a:solidFill>
                  <a:schemeClr val="tx1"/>
                </a:solidFill>
              </a:rPr>
              <a:t> </a:t>
            </a:r>
            <a:r>
              <a:rPr lang="ru-RU" sz="2400" dirty="0" smtClean="0"/>
              <a:t>та </a:t>
            </a:r>
            <a:r>
              <a:rPr lang="ru-RU" sz="2400" dirty="0"/>
              <a:t>№</a:t>
            </a:r>
            <a:endParaRPr lang="uk-UA" sz="2400" dirty="0">
              <a:solidFill>
                <a:schemeClr val="tx1"/>
              </a:solidFill>
            </a:endParaRPr>
          </a:p>
        </p:txBody>
      </p:sp>
      <p:sp>
        <p:nvSpPr>
          <p:cNvPr id="6" name="Прямоугольник 5"/>
          <p:cNvSpPr/>
          <p:nvPr/>
        </p:nvSpPr>
        <p:spPr>
          <a:xfrm>
            <a:off x="142816" y="2701260"/>
            <a:ext cx="8496944" cy="830997"/>
          </a:xfrm>
          <a:prstGeom prst="rect">
            <a:avLst/>
          </a:prstGeom>
        </p:spPr>
        <p:txBody>
          <a:bodyPr wrap="square">
            <a:spAutoFit/>
          </a:bodyPr>
          <a:lstStyle/>
          <a:p>
            <a:pPr algn="ctr"/>
            <a:r>
              <a:rPr lang="ru-RU" sz="1600" dirty="0" err="1" smtClean="0"/>
              <a:t>Якщо</a:t>
            </a:r>
            <a:r>
              <a:rPr lang="ru-RU" sz="1600" dirty="0" smtClean="0"/>
              <a:t> </a:t>
            </a:r>
            <a:r>
              <a:rPr lang="ru-RU" sz="1600" dirty="0"/>
              <a:t>документ </a:t>
            </a:r>
            <a:r>
              <a:rPr lang="ru-RU" sz="1600" dirty="0" err="1"/>
              <a:t>затверджують</a:t>
            </a:r>
            <a:r>
              <a:rPr lang="ru-RU" sz="1600" dirty="0"/>
              <a:t> </a:t>
            </a:r>
            <a:r>
              <a:rPr lang="ru-RU" sz="1600" dirty="0" err="1"/>
              <a:t>дві</a:t>
            </a:r>
            <a:r>
              <a:rPr lang="ru-RU" sz="1600" dirty="0"/>
              <a:t> </a:t>
            </a:r>
            <a:r>
              <a:rPr lang="ru-RU" sz="1600" dirty="0" err="1"/>
              <a:t>посадові</a:t>
            </a:r>
            <a:r>
              <a:rPr lang="ru-RU" sz="1600" dirty="0"/>
              <a:t> особи </a:t>
            </a:r>
            <a:r>
              <a:rPr lang="ru-RU" sz="1600" dirty="0" err="1"/>
              <a:t>або</a:t>
            </a:r>
            <a:r>
              <a:rPr lang="ru-RU" sz="1600" dirty="0"/>
              <a:t> два </a:t>
            </a:r>
            <a:r>
              <a:rPr lang="ru-RU" sz="1600" dirty="0" err="1"/>
              <a:t>колегіальні</a:t>
            </a:r>
            <a:r>
              <a:rPr lang="ru-RU" sz="1600" dirty="0"/>
              <a:t> </a:t>
            </a:r>
            <a:r>
              <a:rPr lang="ru-RU" sz="1600" dirty="0" err="1"/>
              <a:t>органи</a:t>
            </a:r>
            <a:r>
              <a:rPr lang="ru-RU" sz="1600" dirty="0"/>
              <a:t> </a:t>
            </a:r>
            <a:r>
              <a:rPr lang="ru-RU" sz="1600" dirty="0" err="1"/>
              <a:t>юридичної</a:t>
            </a:r>
            <a:r>
              <a:rPr lang="ru-RU" sz="1600" dirty="0"/>
              <a:t> особи </a:t>
            </a:r>
            <a:r>
              <a:rPr lang="ru-RU" sz="1600" dirty="0" err="1" smtClean="0"/>
              <a:t>грифи</a:t>
            </a:r>
            <a:r>
              <a:rPr lang="ru-RU" sz="1600" dirty="0" smtClean="0"/>
              <a:t> </a:t>
            </a:r>
            <a:r>
              <a:rPr lang="ru-RU" sz="1600" dirty="0" err="1"/>
              <a:t>затвердження</a:t>
            </a:r>
            <a:r>
              <a:rPr lang="ru-RU" sz="1600" dirty="0"/>
              <a:t> </a:t>
            </a:r>
            <a:r>
              <a:rPr lang="ru-RU" sz="1600" dirty="0" err="1"/>
              <a:t>розміщують</a:t>
            </a:r>
            <a:r>
              <a:rPr lang="ru-RU" sz="1600" dirty="0"/>
              <a:t> на одному </a:t>
            </a:r>
            <a:r>
              <a:rPr lang="ru-RU" sz="1600" dirty="0" err="1"/>
              <a:t>рівні</a:t>
            </a:r>
            <a:r>
              <a:rPr lang="ru-RU" sz="1600" dirty="0"/>
              <a:t> горизонтально, а </a:t>
            </a:r>
            <a:r>
              <a:rPr lang="ru-RU" sz="1600" dirty="0" err="1"/>
              <a:t>якщо</a:t>
            </a:r>
            <a:r>
              <a:rPr lang="ru-RU" sz="1600" dirty="0"/>
              <a:t> </a:t>
            </a:r>
            <a:r>
              <a:rPr lang="ru-RU" sz="1600" dirty="0" err="1"/>
              <a:t>більше</a:t>
            </a:r>
            <a:r>
              <a:rPr lang="ru-RU" sz="1600" dirty="0"/>
              <a:t> </a:t>
            </a:r>
            <a:r>
              <a:rPr lang="ru-RU" sz="1600" dirty="0" err="1"/>
              <a:t>двох</a:t>
            </a:r>
            <a:r>
              <a:rPr lang="ru-RU" sz="1600" dirty="0"/>
              <a:t> — на одному </a:t>
            </a:r>
            <a:r>
              <a:rPr lang="ru-RU" sz="1600" dirty="0" err="1"/>
              <a:t>рівні</a:t>
            </a:r>
            <a:r>
              <a:rPr lang="ru-RU" sz="1600" dirty="0"/>
              <a:t> горизонтально </a:t>
            </a:r>
            <a:r>
              <a:rPr lang="ru-RU" sz="1600" dirty="0" err="1"/>
              <a:t>вертикальними</a:t>
            </a:r>
            <a:r>
              <a:rPr lang="ru-RU" sz="1600" dirty="0"/>
              <a:t> рядками в </a:t>
            </a:r>
            <a:r>
              <a:rPr lang="ru-RU" sz="1600" dirty="0" err="1"/>
              <a:t>довільному</a:t>
            </a:r>
            <a:r>
              <a:rPr lang="ru-RU" sz="1600" dirty="0"/>
              <a:t> порядку.</a:t>
            </a:r>
            <a:endParaRPr lang="uk-UA" sz="1600" dirty="0">
              <a:latin typeface="+mj-lt"/>
            </a:endParaRPr>
          </a:p>
        </p:txBody>
      </p:sp>
      <p:sp>
        <p:nvSpPr>
          <p:cNvPr id="3" name="Прямоугольник 2"/>
          <p:cNvSpPr/>
          <p:nvPr/>
        </p:nvSpPr>
        <p:spPr>
          <a:xfrm>
            <a:off x="142816" y="5744176"/>
            <a:ext cx="8661648" cy="923330"/>
          </a:xfrm>
          <a:prstGeom prst="rect">
            <a:avLst/>
          </a:prstGeom>
        </p:spPr>
        <p:txBody>
          <a:bodyPr wrap="square">
            <a:spAutoFit/>
          </a:bodyPr>
          <a:lstStyle/>
          <a:p>
            <a:pPr algn="ctr"/>
            <a:r>
              <a:rPr lang="ru-RU" dirty="0" err="1" smtClean="0"/>
              <a:t>Якщо</a:t>
            </a:r>
            <a:r>
              <a:rPr lang="ru-RU" dirty="0" smtClean="0"/>
              <a:t> </a:t>
            </a:r>
            <a:r>
              <a:rPr lang="ru-RU" dirty="0"/>
              <a:t>документ </a:t>
            </a:r>
            <a:r>
              <a:rPr lang="ru-RU" dirty="0" err="1"/>
              <a:t>затверджено</a:t>
            </a:r>
            <a:r>
              <a:rPr lang="ru-RU" dirty="0"/>
              <a:t> </a:t>
            </a:r>
            <a:r>
              <a:rPr lang="ru-RU" dirty="0" err="1"/>
              <a:t>розпорядчим</a:t>
            </a:r>
            <a:r>
              <a:rPr lang="ru-RU" dirty="0"/>
              <a:t> документом </a:t>
            </a:r>
            <a:r>
              <a:rPr lang="ru-RU" dirty="0" err="1"/>
              <a:t>юридичної</a:t>
            </a:r>
            <a:r>
              <a:rPr lang="ru-RU" dirty="0"/>
              <a:t> особи, то гриф </a:t>
            </a:r>
            <a:r>
              <a:rPr lang="ru-RU" dirty="0" err="1"/>
              <a:t>затвердження</a:t>
            </a:r>
            <a:r>
              <a:rPr lang="ru-RU" dirty="0"/>
              <a:t> </a:t>
            </a:r>
            <a:r>
              <a:rPr lang="ru-RU" dirty="0" err="1"/>
              <a:t>складається</a:t>
            </a:r>
            <a:r>
              <a:rPr lang="ru-RU" dirty="0"/>
              <a:t> </a:t>
            </a:r>
            <a:r>
              <a:rPr lang="ru-RU" dirty="0" err="1"/>
              <a:t>зі</a:t>
            </a:r>
            <a:r>
              <a:rPr lang="ru-RU" dirty="0"/>
              <a:t> слова ЗАТВЕРДЖЕНО, </a:t>
            </a:r>
            <a:r>
              <a:rPr lang="ru-RU" dirty="0" err="1"/>
              <a:t>назви</a:t>
            </a:r>
            <a:r>
              <a:rPr lang="ru-RU" dirty="0"/>
              <a:t> виду </a:t>
            </a:r>
            <a:r>
              <a:rPr lang="ru-RU" dirty="0" err="1"/>
              <a:t>розпорядчого</a:t>
            </a:r>
            <a:r>
              <a:rPr lang="ru-RU" dirty="0"/>
              <a:t> документа в </a:t>
            </a:r>
            <a:r>
              <a:rPr lang="ru-RU" dirty="0" err="1"/>
              <a:t>називному</a:t>
            </a:r>
            <a:r>
              <a:rPr lang="ru-RU" dirty="0"/>
              <a:t> </a:t>
            </a:r>
            <a:r>
              <a:rPr lang="ru-RU" dirty="0" err="1"/>
              <a:t>відмінку</a:t>
            </a:r>
            <a:r>
              <a:rPr lang="ru-RU" dirty="0"/>
              <a:t>, </a:t>
            </a:r>
            <a:r>
              <a:rPr lang="ru-RU" dirty="0" err="1"/>
              <a:t>його</a:t>
            </a:r>
            <a:r>
              <a:rPr lang="ru-RU" dirty="0"/>
              <a:t> </a:t>
            </a:r>
            <a:r>
              <a:rPr lang="ru-RU" dirty="0" err="1"/>
              <a:t>дати</a:t>
            </a:r>
            <a:r>
              <a:rPr lang="ru-RU" dirty="0"/>
              <a:t> і номера.</a:t>
            </a:r>
          </a:p>
        </p:txBody>
      </p:sp>
    </p:spTree>
    <p:extLst>
      <p:ext uri="{BB962C8B-B14F-4D97-AF65-F5344CB8AC3E}">
        <p14:creationId xmlns="" xmlns:p14="http://schemas.microsoft.com/office/powerpoint/2010/main" val="925768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35676C20-4CA7-4B55-B846-C0251D709E8A}"/>
              </a:ext>
            </a:extLst>
          </p:cNvPr>
          <p:cNvSpPr txBox="1">
            <a:spLocks/>
          </p:cNvSpPr>
          <p:nvPr/>
        </p:nvSpPr>
        <p:spPr>
          <a:xfrm>
            <a:off x="751528" y="2439256"/>
            <a:ext cx="7704856" cy="2355768"/>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nSpc>
                <a:spcPct val="150000"/>
              </a:lnSpc>
              <a:spcBef>
                <a:spcPts val="0"/>
              </a:spcBef>
              <a:buFont typeface="Wingdings 2"/>
              <a:buNone/>
            </a:pPr>
            <a:r>
              <a:rPr lang="uk-UA" sz="2400" dirty="0" smtClean="0">
                <a:solidFill>
                  <a:schemeClr val="tx1"/>
                </a:solidFill>
              </a:rPr>
              <a:t>ПОГОДЖУЮ</a:t>
            </a:r>
          </a:p>
          <a:p>
            <a:pPr marL="0" indent="0">
              <a:lnSpc>
                <a:spcPct val="150000"/>
              </a:lnSpc>
              <a:spcBef>
                <a:spcPts val="0"/>
              </a:spcBef>
              <a:buFont typeface="Wingdings 2"/>
              <a:buNone/>
            </a:pPr>
            <a:r>
              <a:rPr lang="uk-UA" sz="2000" dirty="0" smtClean="0">
                <a:solidFill>
                  <a:schemeClr val="tx1"/>
                </a:solidFill>
              </a:rPr>
              <a:t>Заступник директора ЛІЦЕЮ №111                                             </a:t>
            </a:r>
          </a:p>
          <a:p>
            <a:pPr marL="0" indent="0">
              <a:lnSpc>
                <a:spcPct val="150000"/>
              </a:lnSpc>
              <a:spcBef>
                <a:spcPts val="0"/>
              </a:spcBef>
              <a:buFont typeface="Wingdings 2"/>
              <a:buNone/>
            </a:pPr>
            <a:r>
              <a:rPr lang="uk-UA" sz="2000" i="1" u="sng" dirty="0" smtClean="0">
                <a:solidFill>
                  <a:schemeClr val="tx1"/>
                </a:solidFill>
              </a:rPr>
              <a:t> </a:t>
            </a:r>
            <a:r>
              <a:rPr lang="uk-UA" sz="2000" i="1" u="sng" dirty="0">
                <a:solidFill>
                  <a:schemeClr val="tx1"/>
                </a:solidFill>
              </a:rPr>
              <a:t>Добродій</a:t>
            </a:r>
            <a:r>
              <a:rPr lang="uk-UA" sz="2000" u="sng" dirty="0">
                <a:solidFill>
                  <a:schemeClr val="tx1"/>
                </a:solidFill>
              </a:rPr>
              <a:t> </a:t>
            </a:r>
            <a:r>
              <a:rPr lang="uk-UA" sz="2000" dirty="0">
                <a:solidFill>
                  <a:schemeClr val="tx1"/>
                </a:solidFill>
              </a:rPr>
              <a:t>        </a:t>
            </a:r>
            <a:r>
              <a:rPr lang="uk-UA" sz="2000" dirty="0" smtClean="0">
                <a:solidFill>
                  <a:schemeClr val="tx1"/>
                </a:solidFill>
              </a:rPr>
              <a:t>Катерина ДОБРОДІЙ</a:t>
            </a:r>
          </a:p>
          <a:p>
            <a:pPr marL="0" indent="0">
              <a:lnSpc>
                <a:spcPct val="150000"/>
              </a:lnSpc>
              <a:spcBef>
                <a:spcPts val="0"/>
              </a:spcBef>
              <a:buFont typeface="Wingdings 2"/>
              <a:buNone/>
            </a:pPr>
            <a:r>
              <a:rPr lang="uk-UA" sz="2000" i="1" u="sng" dirty="0" smtClean="0">
                <a:solidFill>
                  <a:schemeClr val="tx1"/>
                </a:solidFill>
              </a:rPr>
              <a:t>15.09.2021</a:t>
            </a:r>
            <a:endParaRPr lang="uk-UA" sz="2000" i="1" u="sng" dirty="0">
              <a:solidFill>
                <a:schemeClr val="tx1"/>
              </a:solidFill>
            </a:endParaRPr>
          </a:p>
          <a:p>
            <a:pPr marL="0" indent="0">
              <a:spcBef>
                <a:spcPts val="0"/>
              </a:spcBef>
              <a:buNone/>
            </a:pPr>
            <a:endParaRPr lang="uk-UA" sz="2800" b="1" dirty="0">
              <a:solidFill>
                <a:srgbClr val="C00000"/>
              </a:solidFill>
            </a:endParaRPr>
          </a:p>
        </p:txBody>
      </p:sp>
      <p:sp>
        <p:nvSpPr>
          <p:cNvPr id="2" name="Заголовок 1"/>
          <p:cNvSpPr>
            <a:spLocks noGrp="1"/>
          </p:cNvSpPr>
          <p:nvPr>
            <p:ph type="title"/>
          </p:nvPr>
        </p:nvSpPr>
        <p:spPr>
          <a:xfrm>
            <a:off x="18936" y="394472"/>
            <a:ext cx="9170040" cy="2016224"/>
          </a:xfrm>
        </p:spPr>
        <p:txBody>
          <a:bodyPr>
            <a:normAutofit fontScale="90000"/>
          </a:bodyPr>
          <a:lstStyle/>
          <a:p>
            <a:pPr algn="ctr"/>
            <a:r>
              <a:rPr lang="uk-UA" sz="3100" b="1" dirty="0" smtClean="0">
                <a:solidFill>
                  <a:srgbClr val="C00000"/>
                </a:solidFill>
              </a:rPr>
              <a:t>25.« </a:t>
            </a:r>
            <a:r>
              <a:rPr lang="uk-UA" sz="3600" b="1" dirty="0" smtClean="0">
                <a:solidFill>
                  <a:srgbClr val="C00000"/>
                </a:solidFill>
              </a:rPr>
              <a:t>ГРИФ ПОГОДЖЕННЯ (СХВАЛЕННЯ) ДОКУМЕНТА»</a:t>
            </a:r>
            <a:br>
              <a:rPr lang="uk-UA" sz="3600" b="1" dirty="0" smtClean="0">
                <a:solidFill>
                  <a:srgbClr val="C00000"/>
                </a:solidFill>
              </a:rPr>
            </a:br>
            <a:r>
              <a:rPr lang="ru-RU" sz="2600" dirty="0">
                <a:solidFill>
                  <a:schemeClr val="tx1"/>
                </a:solidFill>
                <a:latin typeface="+mn-lt"/>
              </a:rPr>
              <a:t>Гриф </a:t>
            </a:r>
            <a:r>
              <a:rPr lang="ru-RU" sz="2600" dirty="0" err="1">
                <a:solidFill>
                  <a:schemeClr val="tx1"/>
                </a:solidFill>
                <a:latin typeface="+mn-lt"/>
              </a:rPr>
              <a:t>погодження</a:t>
            </a:r>
            <a:r>
              <a:rPr lang="ru-RU" sz="2600" dirty="0">
                <a:solidFill>
                  <a:schemeClr val="tx1"/>
                </a:solidFill>
                <a:latin typeface="+mn-lt"/>
              </a:rPr>
              <a:t> (</a:t>
            </a:r>
            <a:r>
              <a:rPr lang="ru-RU" sz="2600" dirty="0" err="1">
                <a:solidFill>
                  <a:schemeClr val="tx1"/>
                </a:solidFill>
                <a:latin typeface="+mn-lt"/>
              </a:rPr>
              <a:t>схвалення</a:t>
            </a:r>
            <a:r>
              <a:rPr lang="ru-RU" sz="2600" dirty="0">
                <a:solidFill>
                  <a:schemeClr val="tx1"/>
                </a:solidFill>
                <a:latin typeface="+mn-lt"/>
              </a:rPr>
              <a:t>) документа </a:t>
            </a:r>
            <a:r>
              <a:rPr lang="ru-RU" sz="2600" dirty="0" err="1">
                <a:solidFill>
                  <a:schemeClr val="tx1"/>
                </a:solidFill>
                <a:latin typeface="+mn-lt"/>
              </a:rPr>
              <a:t>розміщують</a:t>
            </a:r>
            <a:r>
              <a:rPr lang="ru-RU" sz="2600" dirty="0">
                <a:solidFill>
                  <a:schemeClr val="tx1"/>
                </a:solidFill>
                <a:latin typeface="+mn-lt"/>
              </a:rPr>
              <a:t> </a:t>
            </a:r>
            <a:r>
              <a:rPr lang="ru-RU" sz="2600" dirty="0" err="1">
                <a:solidFill>
                  <a:schemeClr val="tx1"/>
                </a:solidFill>
                <a:latin typeface="+mn-lt"/>
              </a:rPr>
              <a:t>нижче</a:t>
            </a:r>
            <a:r>
              <a:rPr lang="ru-RU" sz="2600" dirty="0">
                <a:solidFill>
                  <a:schemeClr val="tx1"/>
                </a:solidFill>
                <a:latin typeface="+mn-lt"/>
              </a:rPr>
              <a:t> </a:t>
            </a:r>
            <a:r>
              <a:rPr lang="ru-RU" sz="2600" dirty="0" err="1">
                <a:solidFill>
                  <a:schemeClr val="tx1"/>
                </a:solidFill>
                <a:latin typeface="+mn-lt"/>
              </a:rPr>
              <a:t>реквізиту</a:t>
            </a:r>
            <a:r>
              <a:rPr lang="ru-RU" sz="2600" dirty="0">
                <a:solidFill>
                  <a:schemeClr val="tx1"/>
                </a:solidFill>
                <a:latin typeface="+mn-lt"/>
              </a:rPr>
              <a:t> «</a:t>
            </a:r>
            <a:r>
              <a:rPr lang="ru-RU" sz="2600" dirty="0" err="1">
                <a:solidFill>
                  <a:schemeClr val="tx1"/>
                </a:solidFill>
                <a:latin typeface="+mn-lt"/>
              </a:rPr>
              <a:t>Підпис</a:t>
            </a:r>
            <a:r>
              <a:rPr lang="ru-RU" sz="2600" dirty="0">
                <a:solidFill>
                  <a:schemeClr val="tx1"/>
                </a:solidFill>
                <a:latin typeface="+mn-lt"/>
              </a:rPr>
              <a:t>» на </a:t>
            </a:r>
            <a:r>
              <a:rPr lang="ru-RU" sz="2600" dirty="0" err="1">
                <a:solidFill>
                  <a:schemeClr val="tx1"/>
                </a:solidFill>
                <a:latin typeface="+mn-lt"/>
              </a:rPr>
              <a:t>лицьовому</a:t>
            </a:r>
            <a:r>
              <a:rPr lang="ru-RU" sz="2600" dirty="0">
                <a:solidFill>
                  <a:schemeClr val="tx1"/>
                </a:solidFill>
                <a:latin typeface="+mn-lt"/>
              </a:rPr>
              <a:t> </a:t>
            </a:r>
            <a:r>
              <a:rPr lang="ru-RU" sz="2600" dirty="0" err="1">
                <a:solidFill>
                  <a:schemeClr val="tx1"/>
                </a:solidFill>
                <a:latin typeface="+mn-lt"/>
              </a:rPr>
              <a:t>або</a:t>
            </a:r>
            <a:r>
              <a:rPr lang="ru-RU" sz="2600" dirty="0">
                <a:solidFill>
                  <a:schemeClr val="tx1"/>
                </a:solidFill>
                <a:latin typeface="+mn-lt"/>
              </a:rPr>
              <a:t> </a:t>
            </a:r>
            <a:r>
              <a:rPr lang="ru-RU" sz="2600" dirty="0" err="1">
                <a:solidFill>
                  <a:schemeClr val="tx1"/>
                </a:solidFill>
                <a:latin typeface="+mn-lt"/>
              </a:rPr>
              <a:t>зворотному</a:t>
            </a:r>
            <a:r>
              <a:rPr lang="ru-RU" sz="2600" dirty="0">
                <a:solidFill>
                  <a:schemeClr val="tx1"/>
                </a:solidFill>
                <a:latin typeface="+mn-lt"/>
              </a:rPr>
              <a:t> </a:t>
            </a:r>
            <a:r>
              <a:rPr lang="ru-RU" sz="2600" dirty="0" err="1">
                <a:solidFill>
                  <a:schemeClr val="tx1"/>
                </a:solidFill>
                <a:latin typeface="+mn-lt"/>
              </a:rPr>
              <a:t>боці</a:t>
            </a:r>
            <a:r>
              <a:rPr lang="ru-RU" sz="2600" dirty="0">
                <a:solidFill>
                  <a:schemeClr val="tx1"/>
                </a:solidFill>
                <a:latin typeface="+mn-lt"/>
              </a:rPr>
              <a:t> </a:t>
            </a:r>
            <a:r>
              <a:rPr lang="ru-RU" sz="2600" dirty="0" err="1">
                <a:solidFill>
                  <a:schemeClr val="tx1"/>
                </a:solidFill>
                <a:latin typeface="+mn-lt"/>
              </a:rPr>
              <a:t>останнього</a:t>
            </a:r>
            <a:r>
              <a:rPr lang="ru-RU" sz="2600" dirty="0">
                <a:solidFill>
                  <a:schemeClr val="tx1"/>
                </a:solidFill>
                <a:latin typeface="+mn-lt"/>
              </a:rPr>
              <a:t> </a:t>
            </a:r>
            <a:r>
              <a:rPr lang="ru-RU" sz="2600" dirty="0" err="1">
                <a:solidFill>
                  <a:schemeClr val="tx1"/>
                </a:solidFill>
                <a:latin typeface="+mn-lt"/>
              </a:rPr>
              <a:t>аркуша</a:t>
            </a:r>
            <a:r>
              <a:rPr lang="ru-RU" sz="2600" dirty="0">
                <a:solidFill>
                  <a:schemeClr val="tx1"/>
                </a:solidFill>
                <a:latin typeface="+mn-lt"/>
              </a:rPr>
              <a:t> документа, </a:t>
            </a:r>
            <a:r>
              <a:rPr lang="ru-RU" sz="2600" dirty="0" err="1">
                <a:solidFill>
                  <a:schemeClr val="tx1"/>
                </a:solidFill>
                <a:latin typeface="+mn-lt"/>
              </a:rPr>
              <a:t>якщо</a:t>
            </a:r>
            <a:r>
              <a:rPr lang="ru-RU" sz="2600" dirty="0">
                <a:solidFill>
                  <a:schemeClr val="tx1"/>
                </a:solidFill>
                <a:latin typeface="+mn-lt"/>
              </a:rPr>
              <a:t> </a:t>
            </a:r>
            <a:r>
              <a:rPr lang="ru-RU" sz="2600" dirty="0" err="1">
                <a:solidFill>
                  <a:schemeClr val="tx1"/>
                </a:solidFill>
                <a:latin typeface="+mn-lt"/>
              </a:rPr>
              <a:t>місця</a:t>
            </a:r>
            <a:r>
              <a:rPr lang="ru-RU" sz="2600" dirty="0">
                <a:solidFill>
                  <a:schemeClr val="tx1"/>
                </a:solidFill>
                <a:latin typeface="+mn-lt"/>
              </a:rPr>
              <a:t> для </a:t>
            </a:r>
            <a:r>
              <a:rPr lang="ru-RU" sz="2600" dirty="0" err="1">
                <a:solidFill>
                  <a:schemeClr val="tx1"/>
                </a:solidFill>
                <a:latin typeface="+mn-lt"/>
              </a:rPr>
              <a:t>нього</a:t>
            </a:r>
            <a:r>
              <a:rPr lang="ru-RU" sz="2600" dirty="0">
                <a:solidFill>
                  <a:schemeClr val="tx1"/>
                </a:solidFill>
                <a:latin typeface="+mn-lt"/>
              </a:rPr>
              <a:t> на </a:t>
            </a:r>
            <a:r>
              <a:rPr lang="ru-RU" sz="2600" dirty="0" err="1">
                <a:solidFill>
                  <a:schemeClr val="tx1"/>
                </a:solidFill>
                <a:latin typeface="+mn-lt"/>
              </a:rPr>
              <a:t>лицьовому</a:t>
            </a:r>
            <a:r>
              <a:rPr lang="ru-RU" sz="2600" dirty="0">
                <a:solidFill>
                  <a:schemeClr val="tx1"/>
                </a:solidFill>
                <a:latin typeface="+mn-lt"/>
              </a:rPr>
              <a:t> </a:t>
            </a:r>
            <a:r>
              <a:rPr lang="ru-RU" sz="2600" dirty="0" err="1">
                <a:solidFill>
                  <a:schemeClr val="tx1"/>
                </a:solidFill>
                <a:latin typeface="+mn-lt"/>
              </a:rPr>
              <a:t>боці</a:t>
            </a:r>
            <a:r>
              <a:rPr lang="ru-RU" sz="2600" dirty="0">
                <a:solidFill>
                  <a:schemeClr val="tx1"/>
                </a:solidFill>
                <a:latin typeface="+mn-lt"/>
              </a:rPr>
              <a:t> </a:t>
            </a:r>
            <a:r>
              <a:rPr lang="ru-RU" sz="2600" dirty="0" err="1">
                <a:solidFill>
                  <a:schemeClr val="tx1"/>
                </a:solidFill>
                <a:latin typeface="+mn-lt"/>
              </a:rPr>
              <a:t>останнього</a:t>
            </a:r>
            <a:r>
              <a:rPr lang="ru-RU" sz="2600" dirty="0">
                <a:solidFill>
                  <a:schemeClr val="tx1"/>
                </a:solidFill>
                <a:latin typeface="+mn-lt"/>
              </a:rPr>
              <a:t> </a:t>
            </a:r>
            <a:r>
              <a:rPr lang="ru-RU" sz="2600" dirty="0" err="1">
                <a:solidFill>
                  <a:schemeClr val="tx1"/>
                </a:solidFill>
                <a:latin typeface="+mn-lt"/>
              </a:rPr>
              <a:t>аркуша</a:t>
            </a:r>
            <a:r>
              <a:rPr lang="ru-RU" sz="2600" dirty="0">
                <a:solidFill>
                  <a:schemeClr val="tx1"/>
                </a:solidFill>
                <a:latin typeface="+mn-lt"/>
              </a:rPr>
              <a:t> не </a:t>
            </a:r>
            <a:r>
              <a:rPr lang="ru-RU" sz="2600" dirty="0" err="1">
                <a:solidFill>
                  <a:schemeClr val="tx1"/>
                </a:solidFill>
                <a:latin typeface="+mn-lt"/>
              </a:rPr>
              <a:t>вистачає</a:t>
            </a:r>
            <a:r>
              <a:rPr lang="ru-RU" sz="2600" dirty="0">
                <a:solidFill>
                  <a:schemeClr val="tx1"/>
                </a:solidFill>
                <a:latin typeface="+mn-lt"/>
              </a:rPr>
              <a:t>.</a:t>
            </a:r>
            <a:endParaRPr lang="ru-RU" sz="2600" b="1" dirty="0">
              <a:solidFill>
                <a:schemeClr val="tx1"/>
              </a:solidFill>
              <a:latin typeface="+mn-lt"/>
            </a:endParaRPr>
          </a:p>
        </p:txBody>
      </p:sp>
      <p:sp>
        <p:nvSpPr>
          <p:cNvPr id="4" name="Прямоугольник 3"/>
          <p:cNvSpPr/>
          <p:nvPr/>
        </p:nvSpPr>
        <p:spPr>
          <a:xfrm>
            <a:off x="31760" y="4795024"/>
            <a:ext cx="8856592" cy="1938992"/>
          </a:xfrm>
          <a:prstGeom prst="rect">
            <a:avLst/>
          </a:prstGeom>
        </p:spPr>
        <p:txBody>
          <a:bodyPr wrap="square">
            <a:spAutoFit/>
          </a:bodyPr>
          <a:lstStyle/>
          <a:p>
            <a:pPr algn="ctr"/>
            <a:r>
              <a:rPr lang="ru-RU" sz="2400" dirty="0" err="1" smtClean="0"/>
              <a:t>Якщо</a:t>
            </a:r>
            <a:r>
              <a:rPr lang="ru-RU" sz="2400" dirty="0" smtClean="0"/>
              <a:t> </a:t>
            </a:r>
            <a:r>
              <a:rPr lang="ru-RU" sz="2400" dirty="0"/>
              <a:t>документ </a:t>
            </a:r>
            <a:r>
              <a:rPr lang="ru-RU" sz="2400" dirty="0" err="1"/>
              <a:t>погоджують</a:t>
            </a:r>
            <a:r>
              <a:rPr lang="ru-RU" sz="2400" dirty="0"/>
              <a:t> (</a:t>
            </a:r>
            <a:r>
              <a:rPr lang="ru-RU" sz="2400" dirty="0" err="1"/>
              <a:t>схвалюють</a:t>
            </a:r>
            <a:r>
              <a:rPr lang="ru-RU" sz="2400" dirty="0"/>
              <a:t>) </a:t>
            </a:r>
            <a:r>
              <a:rPr lang="ru-RU" sz="2400" dirty="0" err="1"/>
              <a:t>дві</a:t>
            </a:r>
            <a:r>
              <a:rPr lang="ru-RU" sz="2400" dirty="0"/>
              <a:t> </a:t>
            </a:r>
            <a:r>
              <a:rPr lang="ru-RU" sz="2400" dirty="0" err="1"/>
              <a:t>посадові</a:t>
            </a:r>
            <a:r>
              <a:rPr lang="ru-RU" sz="2400" dirty="0"/>
              <a:t> особи </a:t>
            </a:r>
            <a:r>
              <a:rPr lang="ru-RU" sz="2400" dirty="0" err="1"/>
              <a:t>або</a:t>
            </a:r>
            <a:r>
              <a:rPr lang="ru-RU" sz="2400" dirty="0"/>
              <a:t> два </a:t>
            </a:r>
            <a:r>
              <a:rPr lang="ru-RU" sz="2400" dirty="0" err="1"/>
              <a:t>колегіальні</a:t>
            </a:r>
            <a:r>
              <a:rPr lang="ru-RU" sz="2400" dirty="0"/>
              <a:t> </a:t>
            </a:r>
            <a:r>
              <a:rPr lang="ru-RU" sz="2400" dirty="0" err="1"/>
              <a:t>органи</a:t>
            </a:r>
            <a:r>
              <a:rPr lang="ru-RU" sz="2400" dirty="0"/>
              <a:t> </a:t>
            </a:r>
            <a:r>
              <a:rPr lang="ru-RU" sz="2400" dirty="0" err="1"/>
              <a:t>юридичної</a:t>
            </a:r>
            <a:r>
              <a:rPr lang="ru-RU" sz="2400" dirty="0"/>
              <a:t> особи (</a:t>
            </a:r>
            <a:r>
              <a:rPr lang="ru-RU" sz="2400" dirty="0" err="1"/>
              <a:t>юридичних</a:t>
            </a:r>
            <a:r>
              <a:rPr lang="ru-RU" sz="2400" dirty="0"/>
              <a:t> </a:t>
            </a:r>
            <a:r>
              <a:rPr lang="ru-RU" sz="2400" dirty="0" err="1"/>
              <a:t>осіб</a:t>
            </a:r>
            <a:r>
              <a:rPr lang="ru-RU" sz="2400" dirty="0"/>
              <a:t>), </a:t>
            </a:r>
            <a:r>
              <a:rPr lang="ru-RU" sz="2400" dirty="0" err="1"/>
              <a:t>грифи</a:t>
            </a:r>
            <a:r>
              <a:rPr lang="ru-RU" sz="2400" dirty="0"/>
              <a:t> </a:t>
            </a:r>
            <a:r>
              <a:rPr lang="ru-RU" sz="2400" dirty="0" err="1"/>
              <a:t>погодження</a:t>
            </a:r>
            <a:r>
              <a:rPr lang="ru-RU" sz="2400" dirty="0"/>
              <a:t> (</a:t>
            </a:r>
            <a:r>
              <a:rPr lang="ru-RU" sz="2400" dirty="0" err="1"/>
              <a:t>схвалення</a:t>
            </a:r>
            <a:r>
              <a:rPr lang="ru-RU" sz="2400" dirty="0"/>
              <a:t>) </a:t>
            </a:r>
            <a:r>
              <a:rPr lang="ru-RU" sz="2400" dirty="0" err="1"/>
              <a:t>розміщують</a:t>
            </a:r>
            <a:r>
              <a:rPr lang="ru-RU" sz="2400" dirty="0"/>
              <a:t> на одному </a:t>
            </a:r>
            <a:r>
              <a:rPr lang="ru-RU" sz="2400" dirty="0" err="1"/>
              <a:t>рівні</a:t>
            </a:r>
            <a:r>
              <a:rPr lang="ru-RU" sz="2400" dirty="0"/>
              <a:t> горизонтально, а </a:t>
            </a:r>
            <a:r>
              <a:rPr lang="ru-RU" sz="2400" dirty="0" err="1"/>
              <a:t>якщо</a:t>
            </a:r>
            <a:r>
              <a:rPr lang="ru-RU" sz="2400" dirty="0"/>
              <a:t> </a:t>
            </a:r>
            <a:r>
              <a:rPr lang="ru-RU" sz="2400" dirty="0" err="1"/>
              <a:t>більше</a:t>
            </a:r>
            <a:r>
              <a:rPr lang="ru-RU" sz="2400" dirty="0"/>
              <a:t> </a:t>
            </a:r>
            <a:r>
              <a:rPr lang="ru-RU" sz="2400" dirty="0" err="1"/>
              <a:t>двох</a:t>
            </a:r>
            <a:r>
              <a:rPr lang="ru-RU" sz="2400" dirty="0"/>
              <a:t> — на одному </a:t>
            </a:r>
            <a:r>
              <a:rPr lang="ru-RU" sz="2400" dirty="0" err="1"/>
              <a:t>рівні</a:t>
            </a:r>
            <a:r>
              <a:rPr lang="ru-RU" sz="2400" dirty="0"/>
              <a:t> горизонтально </a:t>
            </a:r>
            <a:r>
              <a:rPr lang="ru-RU" sz="2400" dirty="0" err="1"/>
              <a:t>вертикальними</a:t>
            </a:r>
            <a:r>
              <a:rPr lang="ru-RU" sz="2400" dirty="0"/>
              <a:t> рядками в </a:t>
            </a:r>
            <a:r>
              <a:rPr lang="ru-RU" sz="2400" dirty="0" err="1"/>
              <a:t>довільному</a:t>
            </a:r>
            <a:r>
              <a:rPr lang="ru-RU" sz="2400" dirty="0"/>
              <a:t> порядку.</a:t>
            </a:r>
          </a:p>
        </p:txBody>
      </p:sp>
    </p:spTree>
    <p:extLst>
      <p:ext uri="{BB962C8B-B14F-4D97-AF65-F5344CB8AC3E}">
        <p14:creationId xmlns="" xmlns:p14="http://schemas.microsoft.com/office/powerpoint/2010/main" val="1058285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368" y="0"/>
            <a:ext cx="9227368" cy="1143000"/>
          </a:xfrm>
        </p:spPr>
        <p:txBody>
          <a:bodyPr>
            <a:noAutofit/>
          </a:bodyPr>
          <a:lstStyle/>
          <a:p>
            <a:pPr algn="ctr"/>
            <a:r>
              <a:rPr lang="ru-RU" sz="3600" b="1" dirty="0" err="1">
                <a:latin typeface="+mn-lt"/>
              </a:rPr>
              <a:t>Зразок</a:t>
            </a:r>
            <a:r>
              <a:rPr lang="ru-RU" sz="3600" b="1" dirty="0">
                <a:latin typeface="+mn-lt"/>
              </a:rPr>
              <a:t> наказу про </a:t>
            </a:r>
            <a:r>
              <a:rPr lang="ru-RU" sz="3600" b="1" dirty="0" err="1">
                <a:latin typeface="+mn-lt"/>
              </a:rPr>
              <a:t>затвердження</a:t>
            </a:r>
            <a:r>
              <a:rPr lang="ru-RU" sz="3600" b="1" dirty="0">
                <a:latin typeface="+mn-lt"/>
              </a:rPr>
              <a:t> </a:t>
            </a:r>
            <a:r>
              <a:rPr lang="ru-RU" sz="3600" b="1" dirty="0" err="1">
                <a:latin typeface="+mn-lt"/>
              </a:rPr>
              <a:t>інструкції</a:t>
            </a:r>
            <a:r>
              <a:rPr lang="ru-RU" sz="3600" b="1" dirty="0">
                <a:latin typeface="+mn-lt"/>
              </a:rPr>
              <a:t/>
            </a:r>
            <a:br>
              <a:rPr lang="ru-RU" sz="3600" b="1" dirty="0">
                <a:latin typeface="+mn-lt"/>
              </a:rPr>
            </a:br>
            <a:r>
              <a:rPr lang="ru-RU" sz="3600" b="1" dirty="0">
                <a:latin typeface="+mn-lt"/>
              </a:rPr>
              <a:t>з </a:t>
            </a:r>
            <a:r>
              <a:rPr lang="ru-RU" sz="3600" b="1" dirty="0" err="1">
                <a:latin typeface="+mn-lt"/>
              </a:rPr>
              <a:t>діловодства</a:t>
            </a:r>
            <a:r>
              <a:rPr lang="ru-RU" sz="3600" b="1" dirty="0">
                <a:latin typeface="+mn-lt"/>
              </a:rPr>
              <a:t>  в </a:t>
            </a:r>
            <a:r>
              <a:rPr lang="ru-RU" sz="3600" b="1" dirty="0" err="1">
                <a:latin typeface="+mn-lt"/>
              </a:rPr>
              <a:t>закладі</a:t>
            </a:r>
            <a:endParaRPr lang="ru-RU" sz="3600" b="1" dirty="0">
              <a:latin typeface="+mn-lt"/>
            </a:endParaRPr>
          </a:p>
        </p:txBody>
      </p:sp>
      <p:sp>
        <p:nvSpPr>
          <p:cNvPr id="3" name="Объект 2"/>
          <p:cNvSpPr>
            <a:spLocks noGrp="1"/>
          </p:cNvSpPr>
          <p:nvPr>
            <p:ph idx="1"/>
          </p:nvPr>
        </p:nvSpPr>
        <p:spPr>
          <a:xfrm>
            <a:off x="251520" y="1196752"/>
            <a:ext cx="8640960" cy="5184576"/>
          </a:xfrm>
        </p:spPr>
        <p:txBody>
          <a:bodyPr>
            <a:normAutofit fontScale="92500" lnSpcReduction="10000"/>
          </a:bodyPr>
          <a:lstStyle/>
          <a:p>
            <a:pPr marL="0" indent="0" algn="ctr">
              <a:buNone/>
            </a:pPr>
            <a:r>
              <a:rPr lang="ru-RU" sz="2000" dirty="0"/>
              <a:t>ВІДКРИТЕ АКЦІОНЕРНЕ ТОВАРИСТВО «ПЕРЛИНА»</a:t>
            </a:r>
          </a:p>
          <a:p>
            <a:pPr marL="0" indent="0" algn="ctr">
              <a:buNone/>
            </a:pPr>
            <a:r>
              <a:rPr lang="ru-RU" sz="2000" dirty="0"/>
              <a:t>НАКАЗ</a:t>
            </a:r>
          </a:p>
          <a:p>
            <a:pPr marL="0" indent="0" algn="just">
              <a:buNone/>
            </a:pPr>
            <a:r>
              <a:rPr lang="ru-RU" sz="2000" dirty="0"/>
              <a:t>28.09.2020                                  </a:t>
            </a:r>
            <a:r>
              <a:rPr lang="ru-RU" sz="2000" dirty="0" smtClean="0"/>
              <a:t>     </a:t>
            </a:r>
            <a:r>
              <a:rPr lang="ru-RU" sz="2000" dirty="0"/>
              <a:t>м. </a:t>
            </a:r>
            <a:r>
              <a:rPr lang="ru-RU" sz="2000" dirty="0" err="1"/>
              <a:t>Кіровоград</a:t>
            </a:r>
            <a:r>
              <a:rPr lang="ru-RU" sz="2000" dirty="0"/>
              <a:t>                                    № 123-о/д</a:t>
            </a:r>
          </a:p>
          <a:p>
            <a:pPr marL="0" indent="0">
              <a:buNone/>
            </a:pPr>
            <a:r>
              <a:rPr lang="ru-RU" sz="2000" b="1" dirty="0"/>
              <a:t>Про </a:t>
            </a:r>
            <a:r>
              <a:rPr lang="ru-RU" sz="2000" b="1" dirty="0" err="1"/>
              <a:t>затвердження</a:t>
            </a:r>
            <a:r>
              <a:rPr lang="ru-RU" sz="2000" b="1" dirty="0"/>
              <a:t> </a:t>
            </a:r>
            <a:r>
              <a:rPr lang="ru-RU" sz="2000" b="1" dirty="0" err="1"/>
              <a:t>Інструкції</a:t>
            </a:r>
            <a:endParaRPr lang="ru-RU" sz="2000" b="1" dirty="0"/>
          </a:p>
          <a:p>
            <a:pPr marL="0" indent="0">
              <a:buNone/>
            </a:pPr>
            <a:r>
              <a:rPr lang="ru-RU" sz="2000" b="1" dirty="0"/>
              <a:t>з </a:t>
            </a:r>
            <a:r>
              <a:rPr lang="ru-RU" sz="2000" b="1" dirty="0" err="1"/>
              <a:t>діловодства</a:t>
            </a:r>
            <a:endParaRPr lang="ru-RU" sz="2000" b="1" dirty="0"/>
          </a:p>
          <a:p>
            <a:pPr marL="0" indent="0" algn="just">
              <a:buNone/>
            </a:pPr>
            <a:r>
              <a:rPr lang="ru-RU" sz="2000" dirty="0"/>
              <a:t>           З метою </a:t>
            </a:r>
            <a:r>
              <a:rPr lang="ru-RU" sz="2000" dirty="0" err="1"/>
              <a:t>приведення</a:t>
            </a:r>
            <a:r>
              <a:rPr lang="ru-RU" sz="2000" dirty="0"/>
              <a:t> </a:t>
            </a:r>
            <a:r>
              <a:rPr lang="ru-RU" sz="2000" dirty="0" err="1"/>
              <a:t>діловодства</a:t>
            </a:r>
            <a:r>
              <a:rPr lang="ru-RU" sz="2000" dirty="0"/>
              <a:t> у </a:t>
            </a:r>
            <a:r>
              <a:rPr lang="ru-RU" sz="2000" dirty="0" err="1"/>
              <a:t>відповідність</a:t>
            </a:r>
            <a:r>
              <a:rPr lang="ru-RU" sz="2000" dirty="0"/>
              <a:t> до </a:t>
            </a:r>
            <a:r>
              <a:rPr lang="ru-RU" sz="2000" dirty="0" err="1"/>
              <a:t>вимог</a:t>
            </a:r>
            <a:r>
              <a:rPr lang="ru-RU" sz="2000" dirty="0"/>
              <a:t> </a:t>
            </a:r>
            <a:r>
              <a:rPr lang="ru-RU" sz="2000" dirty="0" err="1"/>
              <a:t>чинних</a:t>
            </a:r>
            <a:r>
              <a:rPr lang="ru-RU" sz="2000" dirty="0"/>
              <a:t> </a:t>
            </a:r>
            <a:r>
              <a:rPr lang="ru-RU" sz="2000" dirty="0" err="1"/>
              <a:t>нормативноправових</a:t>
            </a:r>
            <a:r>
              <a:rPr lang="ru-RU" sz="2000" dirty="0"/>
              <a:t> </a:t>
            </a:r>
            <a:r>
              <a:rPr lang="ru-RU" sz="2000" dirty="0" err="1"/>
              <a:t>актів</a:t>
            </a:r>
            <a:r>
              <a:rPr lang="ru-RU" sz="2000" dirty="0"/>
              <a:t> з </a:t>
            </a:r>
            <a:r>
              <a:rPr lang="ru-RU" sz="2000" dirty="0" err="1"/>
              <a:t>діловодства</a:t>
            </a:r>
            <a:r>
              <a:rPr lang="ru-RU" sz="2000" dirty="0"/>
              <a:t> і </a:t>
            </a:r>
            <a:r>
              <a:rPr lang="ru-RU" sz="2000" dirty="0" err="1"/>
              <a:t>стандартів</a:t>
            </a:r>
            <a:r>
              <a:rPr lang="ru-RU" sz="2000" dirty="0"/>
              <a:t> з </a:t>
            </a:r>
            <a:r>
              <a:rPr lang="ru-RU" sz="2000" dirty="0" err="1"/>
              <a:t>керування</a:t>
            </a:r>
            <a:r>
              <a:rPr lang="ru-RU" sz="2000" dirty="0"/>
              <a:t> </a:t>
            </a:r>
            <a:r>
              <a:rPr lang="ru-RU" sz="2000" dirty="0" err="1"/>
              <a:t>документаційними</a:t>
            </a:r>
            <a:r>
              <a:rPr lang="ru-RU" sz="2000" dirty="0"/>
              <a:t> </a:t>
            </a:r>
            <a:r>
              <a:rPr lang="ru-RU" sz="2000" dirty="0" err="1"/>
              <a:t>процесами</a:t>
            </a:r>
            <a:r>
              <a:rPr lang="ru-RU" sz="2000" dirty="0"/>
              <a:t> та </a:t>
            </a:r>
            <a:r>
              <a:rPr lang="ru-RU" sz="2000" dirty="0" err="1"/>
              <a:t>встановлення</a:t>
            </a:r>
            <a:r>
              <a:rPr lang="ru-RU" sz="2000" dirty="0"/>
              <a:t> у </a:t>
            </a:r>
            <a:r>
              <a:rPr lang="ru-RU" sz="2000" dirty="0" err="1"/>
              <a:t>товаристві</a:t>
            </a:r>
            <a:r>
              <a:rPr lang="ru-RU" sz="2000" dirty="0"/>
              <a:t> </a:t>
            </a:r>
            <a:r>
              <a:rPr lang="ru-RU" sz="2000" dirty="0" err="1"/>
              <a:t>єдиного</a:t>
            </a:r>
            <a:r>
              <a:rPr lang="ru-RU" sz="2000" dirty="0"/>
              <a:t> порядку </a:t>
            </a:r>
            <a:r>
              <a:rPr lang="ru-RU" sz="2000" dirty="0" err="1"/>
              <a:t>документування</a:t>
            </a:r>
            <a:r>
              <a:rPr lang="ru-RU" sz="2000" dirty="0"/>
              <a:t> </a:t>
            </a:r>
            <a:r>
              <a:rPr lang="ru-RU" sz="2000" dirty="0" err="1"/>
              <a:t>управлінської</a:t>
            </a:r>
            <a:r>
              <a:rPr lang="ru-RU" sz="2000" dirty="0"/>
              <a:t> </a:t>
            </a:r>
            <a:r>
              <a:rPr lang="ru-RU" sz="2000" dirty="0" err="1"/>
              <a:t>діяльності</a:t>
            </a:r>
            <a:r>
              <a:rPr lang="ru-RU" sz="2000" dirty="0"/>
              <a:t> і </a:t>
            </a:r>
            <a:r>
              <a:rPr lang="ru-RU" sz="2000" dirty="0" err="1"/>
              <a:t>роботи</a:t>
            </a:r>
            <a:r>
              <a:rPr lang="ru-RU" sz="2000" dirty="0"/>
              <a:t> з документами</a:t>
            </a:r>
          </a:p>
          <a:p>
            <a:pPr marL="0" indent="0">
              <a:buNone/>
            </a:pPr>
            <a:r>
              <a:rPr lang="ru-RU" sz="2000" dirty="0"/>
              <a:t> НАКАЗУЮ:</a:t>
            </a:r>
          </a:p>
          <a:p>
            <a:pPr marL="0" indent="0">
              <a:buNone/>
            </a:pPr>
            <a:r>
              <a:rPr lang="ru-RU" sz="2000" dirty="0"/>
              <a:t> 1. </a:t>
            </a:r>
            <a:r>
              <a:rPr lang="ru-RU" sz="2000" dirty="0" err="1"/>
              <a:t>Затвердити</a:t>
            </a:r>
            <a:r>
              <a:rPr lang="ru-RU" sz="2000" dirty="0"/>
              <a:t> </a:t>
            </a:r>
            <a:r>
              <a:rPr lang="ru-RU" sz="2000" dirty="0" err="1"/>
              <a:t>Інструкцію</a:t>
            </a:r>
            <a:r>
              <a:rPr lang="ru-RU" sz="2000" dirty="0"/>
              <a:t> з </a:t>
            </a:r>
            <a:r>
              <a:rPr lang="ru-RU" sz="2000" dirty="0" err="1"/>
              <a:t>діловодства</a:t>
            </a:r>
            <a:r>
              <a:rPr lang="ru-RU" sz="2000" dirty="0"/>
              <a:t> (</a:t>
            </a:r>
            <a:r>
              <a:rPr lang="ru-RU" sz="2000" dirty="0" err="1"/>
              <a:t>додається</a:t>
            </a:r>
            <a:r>
              <a:rPr lang="ru-RU" sz="2000" dirty="0"/>
              <a:t>).</a:t>
            </a:r>
          </a:p>
          <a:p>
            <a:pPr marL="0" indent="0">
              <a:buNone/>
            </a:pPr>
            <a:r>
              <a:rPr lang="ru-RU" sz="2000" dirty="0"/>
              <a:t> 2. </a:t>
            </a:r>
            <a:r>
              <a:rPr lang="ru-RU" sz="2000" dirty="0" err="1"/>
              <a:t>Вважати</a:t>
            </a:r>
            <a:r>
              <a:rPr lang="ru-RU" sz="2000" dirty="0"/>
              <a:t> </a:t>
            </a:r>
            <a:r>
              <a:rPr lang="ru-RU" sz="2000" dirty="0" err="1"/>
              <a:t>Інструкцію</a:t>
            </a:r>
            <a:r>
              <a:rPr lang="ru-RU" sz="2000" dirty="0"/>
              <a:t> з </a:t>
            </a:r>
            <a:r>
              <a:rPr lang="ru-RU" sz="2000" dirty="0" err="1"/>
              <a:t>діловодства</a:t>
            </a:r>
            <a:r>
              <a:rPr lang="ru-RU" sz="2000" dirty="0"/>
              <a:t> чинною у </a:t>
            </a:r>
            <a:r>
              <a:rPr lang="ru-RU" sz="2000" dirty="0" err="1"/>
              <a:t>товаристві</a:t>
            </a:r>
            <a:r>
              <a:rPr lang="ru-RU" sz="2000" dirty="0"/>
              <a:t> з 01 </a:t>
            </a:r>
            <a:r>
              <a:rPr lang="ru-RU" sz="2000" dirty="0" err="1"/>
              <a:t>жовтня</a:t>
            </a:r>
            <a:r>
              <a:rPr lang="ru-RU" sz="2000" dirty="0"/>
              <a:t> 2020 року. </a:t>
            </a:r>
          </a:p>
          <a:p>
            <a:pPr marL="0" indent="0">
              <a:buNone/>
            </a:pPr>
            <a:r>
              <a:rPr lang="ru-RU" sz="2000" dirty="0"/>
              <a:t>3. </a:t>
            </a:r>
            <a:r>
              <a:rPr lang="ru-RU" sz="2000" dirty="0" err="1"/>
              <a:t>Завідувачу</a:t>
            </a:r>
            <a:r>
              <a:rPr lang="ru-RU" sz="2000" dirty="0"/>
              <a:t> </a:t>
            </a:r>
            <a:r>
              <a:rPr lang="ru-RU" sz="2000" dirty="0" err="1"/>
              <a:t>канцелярії</a:t>
            </a:r>
            <a:r>
              <a:rPr lang="ru-RU" sz="2000" dirty="0"/>
              <a:t> Ярошенко Ю. О.: </a:t>
            </a:r>
          </a:p>
          <a:p>
            <a:pPr marL="0" indent="0">
              <a:buNone/>
            </a:pPr>
            <a:r>
              <a:rPr lang="ru-RU" sz="2000" dirty="0"/>
              <a:t>3.1. </a:t>
            </a:r>
            <a:r>
              <a:rPr lang="ru-RU" sz="2000" dirty="0" err="1"/>
              <a:t>Організувати</a:t>
            </a:r>
            <a:r>
              <a:rPr lang="ru-RU" sz="2000" dirty="0"/>
              <a:t> </a:t>
            </a:r>
            <a:r>
              <a:rPr lang="ru-RU" sz="2000" dirty="0" err="1"/>
              <a:t>проведення</a:t>
            </a:r>
            <a:r>
              <a:rPr lang="ru-RU" sz="2000" dirty="0"/>
              <a:t> </a:t>
            </a:r>
            <a:r>
              <a:rPr lang="ru-RU" sz="2000" dirty="0" err="1"/>
              <a:t>упродовж</a:t>
            </a:r>
            <a:r>
              <a:rPr lang="ru-RU" sz="2000" dirty="0"/>
              <a:t> </a:t>
            </a:r>
            <a:r>
              <a:rPr lang="ru-RU" sz="2000" dirty="0" err="1"/>
              <a:t>жовтня</a:t>
            </a:r>
            <a:r>
              <a:rPr lang="ru-RU" sz="2000" dirty="0"/>
              <a:t>-листопада 2020 року занять з </a:t>
            </a:r>
            <a:r>
              <a:rPr lang="ru-RU" sz="2000" dirty="0" err="1"/>
              <a:t>опанування</a:t>
            </a:r>
            <a:r>
              <a:rPr lang="ru-RU" sz="2000" dirty="0"/>
              <a:t> </a:t>
            </a:r>
            <a:r>
              <a:rPr lang="ru-RU" sz="2000" dirty="0" err="1"/>
              <a:t>працівниками</a:t>
            </a:r>
            <a:r>
              <a:rPr lang="ru-RU" sz="2000" dirty="0"/>
              <a:t> </a:t>
            </a:r>
            <a:r>
              <a:rPr lang="ru-RU" sz="2000" dirty="0" err="1"/>
              <a:t>товариства</a:t>
            </a:r>
            <a:r>
              <a:rPr lang="ru-RU" sz="2000" dirty="0"/>
              <a:t> </a:t>
            </a:r>
            <a:r>
              <a:rPr lang="ru-RU" sz="2000" dirty="0" err="1"/>
              <a:t>положень</a:t>
            </a:r>
            <a:r>
              <a:rPr lang="ru-RU" sz="2000" dirty="0"/>
              <a:t> </a:t>
            </a:r>
            <a:r>
              <a:rPr lang="ru-RU" sz="2000" dirty="0" err="1"/>
              <a:t>Інструкції</a:t>
            </a:r>
            <a:r>
              <a:rPr lang="ru-RU" sz="2000" dirty="0"/>
              <a:t> з </a:t>
            </a:r>
            <a:r>
              <a:rPr lang="ru-RU" sz="2000" dirty="0" err="1"/>
              <a:t>діловодства</a:t>
            </a:r>
            <a:r>
              <a:rPr lang="ru-RU" sz="2000" dirty="0"/>
              <a:t> та </a:t>
            </a:r>
            <a:r>
              <a:rPr lang="ru-RU" sz="2000" dirty="0" err="1"/>
              <a:t>скласти</a:t>
            </a:r>
            <a:r>
              <a:rPr lang="ru-RU" sz="2000" dirty="0"/>
              <a:t> до 03 </a:t>
            </a:r>
            <a:r>
              <a:rPr lang="ru-RU" sz="2000" dirty="0" err="1"/>
              <a:t>жовтня</a:t>
            </a:r>
            <a:r>
              <a:rPr lang="ru-RU" sz="2000" dirty="0"/>
              <a:t> 2020 року </a:t>
            </a:r>
            <a:r>
              <a:rPr lang="ru-RU" sz="2000" dirty="0" err="1"/>
              <a:t>графік</a:t>
            </a:r>
            <a:r>
              <a:rPr lang="ru-RU" sz="2000" dirty="0"/>
              <a:t> </a:t>
            </a:r>
            <a:r>
              <a:rPr lang="ru-RU" sz="2000" dirty="0" err="1"/>
              <a:t>відповідних</a:t>
            </a:r>
            <a:r>
              <a:rPr lang="ru-RU" sz="2000" dirty="0"/>
              <a:t> занять.</a:t>
            </a:r>
          </a:p>
        </p:txBody>
      </p:sp>
    </p:spTree>
    <p:extLst>
      <p:ext uri="{BB962C8B-B14F-4D97-AF65-F5344CB8AC3E}">
        <p14:creationId xmlns="" xmlns:p14="http://schemas.microsoft.com/office/powerpoint/2010/main" val="2371041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 xmlns:a16="http://schemas.microsoft.com/office/drawing/2014/main" id="{35676C20-4CA7-4B55-B846-C0251D709E8A}"/>
              </a:ext>
            </a:extLst>
          </p:cNvPr>
          <p:cNvSpPr txBox="1">
            <a:spLocks/>
          </p:cNvSpPr>
          <p:nvPr/>
        </p:nvSpPr>
        <p:spPr>
          <a:xfrm>
            <a:off x="218287" y="4464397"/>
            <a:ext cx="7195607" cy="2393603"/>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nSpc>
                <a:spcPct val="150000"/>
              </a:lnSpc>
              <a:spcBef>
                <a:spcPts val="0"/>
              </a:spcBef>
              <a:buFont typeface="Wingdings 2"/>
              <a:buNone/>
            </a:pPr>
            <a:r>
              <a:rPr lang="uk-UA" sz="2400" dirty="0" smtClean="0">
                <a:solidFill>
                  <a:schemeClr val="tx1"/>
                </a:solidFill>
              </a:rPr>
              <a:t>СХВАЛЕНО</a:t>
            </a:r>
          </a:p>
          <a:p>
            <a:pPr marL="0" indent="0">
              <a:lnSpc>
                <a:spcPct val="150000"/>
              </a:lnSpc>
              <a:spcBef>
                <a:spcPts val="0"/>
              </a:spcBef>
              <a:buFont typeface="Wingdings 2"/>
              <a:buNone/>
            </a:pPr>
            <a:r>
              <a:rPr lang="uk-UA" sz="2000" dirty="0" smtClean="0">
                <a:solidFill>
                  <a:schemeClr val="tx1"/>
                </a:solidFill>
              </a:rPr>
              <a:t>Протокол засідання </a:t>
            </a:r>
          </a:p>
          <a:p>
            <a:pPr marL="0" indent="0">
              <a:lnSpc>
                <a:spcPct val="150000"/>
              </a:lnSpc>
              <a:spcBef>
                <a:spcPts val="0"/>
              </a:spcBef>
              <a:buFont typeface="Wingdings 2"/>
              <a:buNone/>
            </a:pPr>
            <a:r>
              <a:rPr lang="uk-UA" sz="2000" dirty="0">
                <a:solidFill>
                  <a:schemeClr val="tx1"/>
                </a:solidFill>
              </a:rPr>
              <a:t>п</a:t>
            </a:r>
            <a:r>
              <a:rPr lang="uk-UA" sz="2000" dirty="0" smtClean="0">
                <a:solidFill>
                  <a:schemeClr val="tx1"/>
                </a:solidFill>
              </a:rPr>
              <a:t>едагогічної ради ЛІЦЕЮ №111                                             </a:t>
            </a:r>
          </a:p>
          <a:p>
            <a:pPr marL="0" indent="0">
              <a:lnSpc>
                <a:spcPct val="150000"/>
              </a:lnSpc>
              <a:spcBef>
                <a:spcPts val="0"/>
              </a:spcBef>
              <a:buFont typeface="Wingdings 2"/>
              <a:buNone/>
            </a:pPr>
            <a:r>
              <a:rPr lang="uk-UA" sz="2000" i="1" u="sng" dirty="0">
                <a:solidFill>
                  <a:schemeClr val="tx1"/>
                </a:solidFill>
              </a:rPr>
              <a:t>0</a:t>
            </a:r>
            <a:r>
              <a:rPr lang="uk-UA" sz="2000" i="1" u="sng" dirty="0" smtClean="0">
                <a:solidFill>
                  <a:schemeClr val="tx1"/>
                </a:solidFill>
              </a:rPr>
              <a:t>5.09.2021  № 1</a:t>
            </a:r>
          </a:p>
          <a:p>
            <a:pPr marL="0" indent="0">
              <a:lnSpc>
                <a:spcPct val="150000"/>
              </a:lnSpc>
              <a:spcBef>
                <a:spcPts val="0"/>
              </a:spcBef>
              <a:buFont typeface="Wingdings 2"/>
              <a:buNone/>
            </a:pPr>
            <a:endParaRPr lang="uk-UA" sz="2000" i="1" u="sng" dirty="0">
              <a:solidFill>
                <a:schemeClr val="tx1"/>
              </a:solidFill>
            </a:endParaRPr>
          </a:p>
          <a:p>
            <a:pPr marL="0" indent="0">
              <a:spcBef>
                <a:spcPts val="0"/>
              </a:spcBef>
              <a:buNone/>
            </a:pPr>
            <a:endParaRPr lang="uk-UA" sz="2800" b="1" dirty="0">
              <a:solidFill>
                <a:srgbClr val="C00000"/>
              </a:solidFill>
            </a:endParaRPr>
          </a:p>
        </p:txBody>
      </p:sp>
      <p:sp>
        <p:nvSpPr>
          <p:cNvPr id="2" name="Заголовок 1"/>
          <p:cNvSpPr>
            <a:spLocks noGrp="1"/>
          </p:cNvSpPr>
          <p:nvPr>
            <p:ph type="title"/>
          </p:nvPr>
        </p:nvSpPr>
        <p:spPr>
          <a:xfrm>
            <a:off x="-1776" y="244278"/>
            <a:ext cx="9283252" cy="2016224"/>
          </a:xfrm>
        </p:spPr>
        <p:txBody>
          <a:bodyPr>
            <a:normAutofit fontScale="90000"/>
          </a:bodyPr>
          <a:lstStyle/>
          <a:p>
            <a:pPr algn="ctr"/>
            <a:r>
              <a:rPr lang="uk-UA" sz="3100" b="1" dirty="0" smtClean="0">
                <a:solidFill>
                  <a:srgbClr val="C00000"/>
                </a:solidFill>
              </a:rPr>
              <a:t>25.« ГРИФ ПОГОДЖЕННЯ (СХВАЛЕННЯ) ДОКУМЕНТА»</a:t>
            </a:r>
            <a:r>
              <a:rPr lang="uk-UA" sz="3600" b="1" dirty="0" smtClean="0">
                <a:solidFill>
                  <a:srgbClr val="C00000"/>
                </a:solidFill>
              </a:rPr>
              <a:t/>
            </a:r>
            <a:br>
              <a:rPr lang="uk-UA" sz="3600" b="1" dirty="0" smtClean="0">
                <a:solidFill>
                  <a:srgbClr val="C00000"/>
                </a:solidFill>
              </a:rPr>
            </a:br>
            <a:r>
              <a:rPr lang="ru-RU" sz="2200" dirty="0" err="1">
                <a:solidFill>
                  <a:schemeClr val="tx1"/>
                </a:solidFill>
                <a:latin typeface="+mn-lt"/>
              </a:rPr>
              <a:t>Якщо</a:t>
            </a:r>
            <a:r>
              <a:rPr lang="ru-RU" sz="2200" dirty="0">
                <a:solidFill>
                  <a:schemeClr val="tx1"/>
                </a:solidFill>
                <a:latin typeface="+mn-lt"/>
              </a:rPr>
              <a:t> документ </a:t>
            </a:r>
            <a:r>
              <a:rPr lang="ru-RU" sz="2200" dirty="0" err="1">
                <a:solidFill>
                  <a:schemeClr val="tx1"/>
                </a:solidFill>
                <a:latin typeface="+mn-lt"/>
              </a:rPr>
              <a:t>погоджують</a:t>
            </a:r>
            <a:r>
              <a:rPr lang="ru-RU" sz="2200" dirty="0">
                <a:solidFill>
                  <a:schemeClr val="tx1"/>
                </a:solidFill>
                <a:latin typeface="+mn-lt"/>
              </a:rPr>
              <a:t> (</a:t>
            </a:r>
            <a:r>
              <a:rPr lang="ru-RU" sz="2200" dirty="0" err="1">
                <a:solidFill>
                  <a:schemeClr val="tx1"/>
                </a:solidFill>
                <a:latin typeface="+mn-lt"/>
              </a:rPr>
              <a:t>схвалюють</a:t>
            </a:r>
            <a:r>
              <a:rPr lang="ru-RU" sz="2200" dirty="0">
                <a:solidFill>
                  <a:schemeClr val="tx1"/>
                </a:solidFill>
                <a:latin typeface="+mn-lt"/>
              </a:rPr>
              <a:t>) </a:t>
            </a:r>
            <a:r>
              <a:rPr lang="ru-RU" sz="2200" dirty="0" err="1">
                <a:solidFill>
                  <a:schemeClr val="tx1"/>
                </a:solidFill>
                <a:latin typeface="+mn-lt"/>
              </a:rPr>
              <a:t>іншим</a:t>
            </a:r>
            <a:r>
              <a:rPr lang="ru-RU" sz="2200" dirty="0">
                <a:solidFill>
                  <a:schemeClr val="tx1"/>
                </a:solidFill>
                <a:latin typeface="+mn-lt"/>
              </a:rPr>
              <a:t> документом (листом, протоколом, актом </a:t>
            </a:r>
            <a:r>
              <a:rPr lang="ru-RU" sz="2200" dirty="0" err="1">
                <a:solidFill>
                  <a:schemeClr val="tx1"/>
                </a:solidFill>
                <a:latin typeface="+mn-lt"/>
              </a:rPr>
              <a:t>тощо</a:t>
            </a:r>
            <a:r>
              <a:rPr lang="ru-RU" sz="2200" dirty="0">
                <a:solidFill>
                  <a:schemeClr val="tx1"/>
                </a:solidFill>
                <a:latin typeface="+mn-lt"/>
              </a:rPr>
              <a:t>), то гриф </a:t>
            </a:r>
            <a:r>
              <a:rPr lang="ru-RU" sz="2200" dirty="0" err="1">
                <a:solidFill>
                  <a:schemeClr val="tx1"/>
                </a:solidFill>
                <a:latin typeface="+mn-lt"/>
              </a:rPr>
              <a:t>погодження</a:t>
            </a:r>
            <a:r>
              <a:rPr lang="ru-RU" sz="2200" dirty="0">
                <a:solidFill>
                  <a:schemeClr val="tx1"/>
                </a:solidFill>
                <a:latin typeface="+mn-lt"/>
              </a:rPr>
              <a:t> (</a:t>
            </a:r>
            <a:r>
              <a:rPr lang="ru-RU" sz="2200" dirty="0" err="1">
                <a:solidFill>
                  <a:schemeClr val="tx1"/>
                </a:solidFill>
                <a:latin typeface="+mn-lt"/>
              </a:rPr>
              <a:t>схвалення</a:t>
            </a:r>
            <a:r>
              <a:rPr lang="ru-RU" sz="2200" dirty="0">
                <a:solidFill>
                  <a:schemeClr val="tx1"/>
                </a:solidFill>
                <a:latin typeface="+mn-lt"/>
              </a:rPr>
              <a:t>) </a:t>
            </a:r>
            <a:r>
              <a:rPr lang="ru-RU" sz="2200" dirty="0" err="1">
                <a:solidFill>
                  <a:schemeClr val="tx1"/>
                </a:solidFill>
                <a:latin typeface="+mn-lt"/>
              </a:rPr>
              <a:t>складається</a:t>
            </a:r>
            <a:r>
              <a:rPr lang="ru-RU" sz="2200" dirty="0">
                <a:solidFill>
                  <a:schemeClr val="tx1"/>
                </a:solidFill>
                <a:latin typeface="+mn-lt"/>
              </a:rPr>
              <a:t> </a:t>
            </a:r>
            <a:r>
              <a:rPr lang="ru-RU" sz="2200" dirty="0" err="1">
                <a:solidFill>
                  <a:schemeClr val="tx1"/>
                </a:solidFill>
                <a:latin typeface="+mn-lt"/>
              </a:rPr>
              <a:t>зі</a:t>
            </a:r>
            <a:r>
              <a:rPr lang="ru-RU" sz="2200" dirty="0">
                <a:solidFill>
                  <a:schemeClr val="tx1"/>
                </a:solidFill>
                <a:latin typeface="+mn-lt"/>
              </a:rPr>
              <a:t> слова ПОГОДЖЕНО (СХВАЛЕНО), </a:t>
            </a:r>
            <a:r>
              <a:rPr lang="ru-RU" sz="2200" dirty="0" err="1">
                <a:solidFill>
                  <a:schemeClr val="tx1"/>
                </a:solidFill>
                <a:latin typeface="+mn-lt"/>
              </a:rPr>
              <a:t>назви</a:t>
            </a:r>
            <a:r>
              <a:rPr lang="ru-RU" sz="2200" dirty="0">
                <a:solidFill>
                  <a:schemeClr val="tx1"/>
                </a:solidFill>
                <a:latin typeface="+mn-lt"/>
              </a:rPr>
              <a:t> виду </a:t>
            </a:r>
            <a:r>
              <a:rPr lang="ru-RU" sz="2200" dirty="0" err="1">
                <a:solidFill>
                  <a:schemeClr val="tx1"/>
                </a:solidFill>
                <a:latin typeface="+mn-lt"/>
              </a:rPr>
              <a:t>погоджувального</a:t>
            </a:r>
            <a:r>
              <a:rPr lang="ru-RU" sz="2200" dirty="0">
                <a:solidFill>
                  <a:schemeClr val="tx1"/>
                </a:solidFill>
                <a:latin typeface="+mn-lt"/>
              </a:rPr>
              <a:t> документа в </a:t>
            </a:r>
            <a:r>
              <a:rPr lang="ru-RU" sz="2200" dirty="0" err="1">
                <a:solidFill>
                  <a:schemeClr val="tx1"/>
                </a:solidFill>
                <a:latin typeface="+mn-lt"/>
              </a:rPr>
              <a:t>називному</a:t>
            </a:r>
            <a:r>
              <a:rPr lang="ru-RU" sz="2200" dirty="0">
                <a:solidFill>
                  <a:schemeClr val="tx1"/>
                </a:solidFill>
                <a:latin typeface="+mn-lt"/>
              </a:rPr>
              <a:t> </a:t>
            </a:r>
            <a:r>
              <a:rPr lang="ru-RU" sz="2200" dirty="0" err="1">
                <a:solidFill>
                  <a:schemeClr val="tx1"/>
                </a:solidFill>
                <a:latin typeface="+mn-lt"/>
              </a:rPr>
              <a:t>відмінку</a:t>
            </a:r>
            <a:r>
              <a:rPr lang="ru-RU" sz="2200" dirty="0" smtClean="0">
                <a:solidFill>
                  <a:schemeClr val="tx1"/>
                </a:solidFill>
                <a:latin typeface="+mn-lt"/>
              </a:rPr>
              <a:t>,</a:t>
            </a:r>
            <a:br>
              <a:rPr lang="ru-RU" sz="2200" dirty="0" smtClean="0">
                <a:solidFill>
                  <a:schemeClr val="tx1"/>
                </a:solidFill>
                <a:latin typeface="+mn-lt"/>
              </a:rPr>
            </a:br>
            <a:r>
              <a:rPr lang="ru-RU" sz="2200" dirty="0" smtClean="0">
                <a:solidFill>
                  <a:schemeClr val="tx1"/>
                </a:solidFill>
                <a:latin typeface="+mn-lt"/>
              </a:rPr>
              <a:t> </a:t>
            </a:r>
            <a:r>
              <a:rPr lang="ru-RU" sz="2200" dirty="0" err="1">
                <a:solidFill>
                  <a:schemeClr val="tx1"/>
                </a:solidFill>
                <a:latin typeface="+mn-lt"/>
              </a:rPr>
              <a:t>його</a:t>
            </a:r>
            <a:r>
              <a:rPr lang="ru-RU" sz="2200" dirty="0">
                <a:solidFill>
                  <a:schemeClr val="tx1"/>
                </a:solidFill>
                <a:latin typeface="+mn-lt"/>
              </a:rPr>
              <a:t> </a:t>
            </a:r>
            <a:r>
              <a:rPr lang="ru-RU" sz="2200" dirty="0" err="1">
                <a:solidFill>
                  <a:schemeClr val="tx1"/>
                </a:solidFill>
                <a:latin typeface="+mn-lt"/>
              </a:rPr>
              <a:t>дати</a:t>
            </a:r>
            <a:r>
              <a:rPr lang="ru-RU" sz="2200" dirty="0">
                <a:solidFill>
                  <a:schemeClr val="tx1"/>
                </a:solidFill>
                <a:latin typeface="+mn-lt"/>
              </a:rPr>
              <a:t> і номера</a:t>
            </a:r>
            <a:r>
              <a:rPr lang="ru-RU" sz="2700" dirty="0">
                <a:solidFill>
                  <a:schemeClr val="tx1"/>
                </a:solidFill>
                <a:latin typeface="+mn-lt"/>
              </a:rPr>
              <a:t>.</a:t>
            </a:r>
            <a:endParaRPr lang="ru-RU" sz="2700" b="1" dirty="0">
              <a:solidFill>
                <a:schemeClr val="tx1"/>
              </a:solidFill>
              <a:latin typeface="+mn-lt"/>
            </a:endParaRPr>
          </a:p>
        </p:txBody>
      </p:sp>
      <p:pic>
        <p:nvPicPr>
          <p:cNvPr id="5" name="Рисунок 4"/>
          <p:cNvPicPr>
            <a:picLocks noChangeAspect="1"/>
          </p:cNvPicPr>
          <p:nvPr/>
        </p:nvPicPr>
        <p:blipFill>
          <a:blip r:embed="rId3" cstate="print"/>
          <a:stretch>
            <a:fillRect/>
          </a:stretch>
        </p:blipFill>
        <p:spPr>
          <a:xfrm>
            <a:off x="218286" y="2260502"/>
            <a:ext cx="7195607" cy="2203895"/>
          </a:xfrm>
          <a:prstGeom prst="rect">
            <a:avLst/>
          </a:prstGeom>
        </p:spPr>
      </p:pic>
      <p:sp>
        <p:nvSpPr>
          <p:cNvPr id="6" name="Двенадцатиугольник 5"/>
          <p:cNvSpPr/>
          <p:nvPr/>
        </p:nvSpPr>
        <p:spPr>
          <a:xfrm>
            <a:off x="6809909" y="4624124"/>
            <a:ext cx="432398" cy="360040"/>
          </a:xfrm>
          <a:prstGeom prst="do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t>2</a:t>
            </a:r>
            <a:endParaRPr lang="ru-RU" dirty="0"/>
          </a:p>
        </p:txBody>
      </p:sp>
      <p:pic>
        <p:nvPicPr>
          <p:cNvPr id="7" name="Рисунок 6"/>
          <p:cNvPicPr>
            <a:picLocks noChangeAspect="1"/>
          </p:cNvPicPr>
          <p:nvPr/>
        </p:nvPicPr>
        <p:blipFill>
          <a:blip r:embed="rId4" cstate="print"/>
          <a:stretch>
            <a:fillRect/>
          </a:stretch>
        </p:blipFill>
        <p:spPr>
          <a:xfrm>
            <a:off x="6812618" y="2420229"/>
            <a:ext cx="457240" cy="493819"/>
          </a:xfrm>
          <a:prstGeom prst="rect">
            <a:avLst/>
          </a:prstGeom>
        </p:spPr>
      </p:pic>
    </p:spTree>
    <p:extLst>
      <p:ext uri="{BB962C8B-B14F-4D97-AF65-F5344CB8AC3E}">
        <p14:creationId xmlns="" xmlns:p14="http://schemas.microsoft.com/office/powerpoint/2010/main" val="1832571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 xmlns:a16="http://schemas.microsoft.com/office/drawing/2014/main" id="{35676C20-4CA7-4B55-B846-C0251D709E8A}"/>
              </a:ext>
            </a:extLst>
          </p:cNvPr>
          <p:cNvSpPr txBox="1">
            <a:spLocks/>
          </p:cNvSpPr>
          <p:nvPr/>
        </p:nvSpPr>
        <p:spPr>
          <a:xfrm>
            <a:off x="719572" y="4322117"/>
            <a:ext cx="7704856" cy="2235333"/>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lnSpc>
                <a:spcPct val="150000"/>
              </a:lnSpc>
              <a:spcBef>
                <a:spcPts val="0"/>
              </a:spcBef>
              <a:buFont typeface="Wingdings 2"/>
              <a:buNone/>
            </a:pPr>
            <a:r>
              <a:rPr lang="uk-UA" sz="2000" i="1" dirty="0">
                <a:solidFill>
                  <a:schemeClr val="tx1"/>
                </a:solidFill>
              </a:rPr>
              <a:t>Згідно </a:t>
            </a:r>
            <a:r>
              <a:rPr lang="uk-UA" sz="2000" i="1" dirty="0" smtClean="0">
                <a:solidFill>
                  <a:schemeClr val="tx1"/>
                </a:solidFill>
              </a:rPr>
              <a:t>з </a:t>
            </a:r>
            <a:r>
              <a:rPr lang="uk-UA" sz="2000" i="1" dirty="0">
                <a:solidFill>
                  <a:schemeClr val="tx1"/>
                </a:solidFill>
              </a:rPr>
              <a:t>оригіналом  </a:t>
            </a:r>
            <a:r>
              <a:rPr lang="uk-UA" sz="2000" dirty="0">
                <a:solidFill>
                  <a:schemeClr val="tx1"/>
                </a:solidFill>
              </a:rPr>
              <a:t>                  </a:t>
            </a:r>
          </a:p>
          <a:p>
            <a:pPr marL="0" indent="0" algn="just">
              <a:lnSpc>
                <a:spcPct val="150000"/>
              </a:lnSpc>
              <a:spcBef>
                <a:spcPts val="0"/>
              </a:spcBef>
              <a:buFont typeface="Wingdings 2"/>
              <a:buNone/>
            </a:pPr>
            <a:r>
              <a:rPr lang="uk-UA" sz="2000" i="1" dirty="0">
                <a:solidFill>
                  <a:schemeClr val="tx1"/>
                </a:solidFill>
              </a:rPr>
              <a:t>Директор   Добродій  </a:t>
            </a:r>
            <a:r>
              <a:rPr lang="uk-UA" sz="2000" dirty="0">
                <a:solidFill>
                  <a:schemeClr val="tx1"/>
                </a:solidFill>
              </a:rPr>
              <a:t>  </a:t>
            </a:r>
            <a:r>
              <a:rPr lang="uk-UA" sz="2000" i="1" dirty="0">
                <a:solidFill>
                  <a:schemeClr val="tx1"/>
                </a:solidFill>
              </a:rPr>
              <a:t>Катерина </a:t>
            </a:r>
            <a:r>
              <a:rPr lang="uk-UA" sz="2000" i="1" dirty="0" smtClean="0">
                <a:solidFill>
                  <a:schemeClr val="tx1"/>
                </a:solidFill>
              </a:rPr>
              <a:t> ДОБРОДІЙ</a:t>
            </a:r>
            <a:endParaRPr lang="uk-UA" sz="2000" i="1" dirty="0">
              <a:solidFill>
                <a:schemeClr val="tx1"/>
              </a:solidFill>
            </a:endParaRPr>
          </a:p>
          <a:p>
            <a:pPr marL="0" indent="0" algn="just">
              <a:lnSpc>
                <a:spcPct val="150000"/>
              </a:lnSpc>
              <a:spcBef>
                <a:spcPts val="0"/>
              </a:spcBef>
              <a:buNone/>
            </a:pPr>
            <a:r>
              <a:rPr lang="uk-UA" sz="2000" i="1" u="sng" dirty="0">
                <a:solidFill>
                  <a:schemeClr val="tx1"/>
                </a:solidFill>
              </a:rPr>
              <a:t>15.09.2021</a:t>
            </a:r>
          </a:p>
          <a:p>
            <a:pPr marL="0" indent="0" algn="just">
              <a:lnSpc>
                <a:spcPct val="150000"/>
              </a:lnSpc>
              <a:spcBef>
                <a:spcPts val="0"/>
              </a:spcBef>
              <a:buNone/>
            </a:pPr>
            <a:r>
              <a:rPr lang="uk-UA" sz="2000" i="1" dirty="0">
                <a:solidFill>
                  <a:schemeClr val="tx1"/>
                </a:solidFill>
              </a:rPr>
              <a:t>Відбиток печатки (якщо є </a:t>
            </a:r>
            <a:r>
              <a:rPr lang="uk-UA" sz="2000" i="1" dirty="0" smtClean="0">
                <a:solidFill>
                  <a:schemeClr val="tx1"/>
                </a:solidFill>
              </a:rPr>
              <a:t>печатка</a:t>
            </a:r>
            <a:r>
              <a:rPr lang="uk-UA" sz="2000" i="1" dirty="0">
                <a:solidFill>
                  <a:schemeClr val="tx1"/>
                </a:solidFill>
              </a:rPr>
              <a:t>)</a:t>
            </a:r>
          </a:p>
          <a:p>
            <a:pPr marL="0" indent="0" algn="just">
              <a:spcBef>
                <a:spcPts val="0"/>
              </a:spcBef>
              <a:buFont typeface="Wingdings 2"/>
              <a:buNone/>
            </a:pPr>
            <a:endParaRPr lang="uk-UA" sz="2400" dirty="0">
              <a:solidFill>
                <a:schemeClr val="tx1"/>
              </a:solidFill>
            </a:endParaRPr>
          </a:p>
          <a:p>
            <a:pPr marL="0" indent="0" algn="just">
              <a:spcBef>
                <a:spcPts val="0"/>
              </a:spcBef>
              <a:buFont typeface="Wingdings 2"/>
              <a:buNone/>
            </a:pPr>
            <a:r>
              <a:rPr lang="uk-UA" sz="2400" dirty="0">
                <a:solidFill>
                  <a:schemeClr val="tx1"/>
                </a:solidFill>
              </a:rPr>
              <a:t> </a:t>
            </a:r>
          </a:p>
        </p:txBody>
      </p:sp>
      <p:sp>
        <p:nvSpPr>
          <p:cNvPr id="9" name="Rectangle 2">
            <a:extLst>
              <a:ext uri="{FF2B5EF4-FFF2-40B4-BE49-F238E27FC236}">
                <a16:creationId xmlns="" xmlns:a16="http://schemas.microsoft.com/office/drawing/2014/main" id="{35676C20-4CA7-4B55-B846-C0251D709E8A}"/>
              </a:ext>
            </a:extLst>
          </p:cNvPr>
          <p:cNvSpPr txBox="1">
            <a:spLocks/>
          </p:cNvSpPr>
          <p:nvPr/>
        </p:nvSpPr>
        <p:spPr>
          <a:xfrm>
            <a:off x="125760" y="148180"/>
            <a:ext cx="8892480" cy="3339832"/>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ctr">
              <a:lnSpc>
                <a:spcPct val="150000"/>
              </a:lnSpc>
              <a:spcBef>
                <a:spcPts val="0"/>
              </a:spcBef>
              <a:buNone/>
            </a:pPr>
            <a:r>
              <a:rPr lang="uk-UA" sz="2100" dirty="0" smtClean="0">
                <a:solidFill>
                  <a:schemeClr val="tx1"/>
                </a:solidFill>
              </a:rPr>
              <a:t>Види </a:t>
            </a:r>
            <a:r>
              <a:rPr lang="uk-UA" sz="2100" dirty="0">
                <a:solidFill>
                  <a:schemeClr val="tx1"/>
                </a:solidFill>
              </a:rPr>
              <a:t>печаток </a:t>
            </a:r>
            <a:r>
              <a:rPr lang="uk-UA" sz="2100" dirty="0" smtClean="0">
                <a:solidFill>
                  <a:schemeClr val="tx1"/>
                </a:solidFill>
              </a:rPr>
              <a:t>для окремих </a:t>
            </a:r>
            <a:r>
              <a:rPr lang="uk-UA" sz="2100" dirty="0">
                <a:solidFill>
                  <a:schemeClr val="tx1"/>
                </a:solidFill>
              </a:rPr>
              <a:t>категорій документів </a:t>
            </a:r>
            <a:r>
              <a:rPr lang="uk-UA" sz="2100" dirty="0" smtClean="0">
                <a:solidFill>
                  <a:schemeClr val="tx1"/>
                </a:solidFill>
              </a:rPr>
              <a:t>(копій, </a:t>
            </a:r>
            <a:r>
              <a:rPr lang="uk-UA" sz="2100" dirty="0">
                <a:solidFill>
                  <a:schemeClr val="tx1"/>
                </a:solidFill>
              </a:rPr>
              <a:t>конвертів тощо), </a:t>
            </a:r>
            <a:r>
              <a:rPr lang="uk-UA" sz="2100" dirty="0" smtClean="0">
                <a:solidFill>
                  <a:schemeClr val="tx1"/>
                </a:solidFill>
              </a:rPr>
              <a:t>їх </a:t>
            </a:r>
            <a:r>
              <a:rPr lang="uk-UA" sz="2100" dirty="0">
                <a:solidFill>
                  <a:schemeClr val="tx1"/>
                </a:solidFill>
              </a:rPr>
              <a:t>кількість та порядок застосування </a:t>
            </a:r>
            <a:r>
              <a:rPr lang="uk-UA" sz="2100" dirty="0" smtClean="0">
                <a:solidFill>
                  <a:schemeClr val="tx1"/>
                </a:solidFill>
              </a:rPr>
              <a:t>визначають </a:t>
            </a:r>
            <a:r>
              <a:rPr lang="uk-UA" sz="2100" dirty="0">
                <a:solidFill>
                  <a:schemeClr val="tx1"/>
                </a:solidFill>
              </a:rPr>
              <a:t>в інструкції з діловодства</a:t>
            </a:r>
            <a:r>
              <a:rPr lang="uk-UA" sz="2100" dirty="0" smtClean="0">
                <a:solidFill>
                  <a:schemeClr val="tx1"/>
                </a:solidFill>
              </a:rPr>
              <a:t>.</a:t>
            </a:r>
            <a:endParaRPr lang="uk-UA" sz="2100" dirty="0">
              <a:solidFill>
                <a:schemeClr val="tx1"/>
              </a:solidFill>
            </a:endParaRPr>
          </a:p>
          <a:p>
            <a:pPr marL="0" indent="0" algn="ctr">
              <a:lnSpc>
                <a:spcPct val="150000"/>
              </a:lnSpc>
              <a:spcBef>
                <a:spcPts val="0"/>
              </a:spcBef>
              <a:buNone/>
            </a:pPr>
            <a:r>
              <a:rPr lang="uk-UA" sz="2100" dirty="0">
                <a:solidFill>
                  <a:schemeClr val="tx1"/>
                </a:solidFill>
              </a:rPr>
              <a:t>Відбиток печатки ставлять так, щоб він охоплював останні кілька літер найменування посади особи, яка підписала документ, але не особистий підпис посадової особи, або у спеціально призначеному для цього місці з відміткою «МП».</a:t>
            </a:r>
            <a:endParaRPr lang="uk-UA" sz="2100" b="1" dirty="0">
              <a:solidFill>
                <a:srgbClr val="C00000"/>
              </a:solidFill>
            </a:endParaRPr>
          </a:p>
        </p:txBody>
      </p:sp>
      <p:sp>
        <p:nvSpPr>
          <p:cNvPr id="6" name="Прямоугольник 5"/>
          <p:cNvSpPr/>
          <p:nvPr/>
        </p:nvSpPr>
        <p:spPr>
          <a:xfrm>
            <a:off x="163136" y="3798897"/>
            <a:ext cx="8496944" cy="523220"/>
          </a:xfrm>
          <a:prstGeom prst="rect">
            <a:avLst/>
          </a:prstGeom>
        </p:spPr>
        <p:txBody>
          <a:bodyPr wrap="square">
            <a:spAutoFit/>
          </a:bodyPr>
          <a:lstStyle/>
          <a:p>
            <a:pPr algn="ctr"/>
            <a:r>
              <a:rPr lang="uk-UA" sz="2800" b="1" dirty="0">
                <a:solidFill>
                  <a:srgbClr val="C00000"/>
                </a:solidFill>
                <a:latin typeface="+mj-lt"/>
              </a:rPr>
              <a:t>26. «</a:t>
            </a:r>
            <a:r>
              <a:rPr lang="uk-UA" sz="2800" b="1" dirty="0" smtClean="0">
                <a:solidFill>
                  <a:srgbClr val="C00000"/>
                </a:solidFill>
                <a:latin typeface="+mj-lt"/>
              </a:rPr>
              <a:t>ВІДМІТКА   </a:t>
            </a:r>
            <a:r>
              <a:rPr lang="uk-UA" sz="2800" b="1" dirty="0">
                <a:solidFill>
                  <a:srgbClr val="C00000"/>
                </a:solidFill>
                <a:latin typeface="+mj-lt"/>
              </a:rPr>
              <a:t>ПРО  ЗАСВІДЧЕННЯ  КОПІЇ»</a:t>
            </a:r>
            <a:endParaRPr lang="uk-UA" sz="2800" dirty="0">
              <a:latin typeface="+mj-lt"/>
            </a:endParaRPr>
          </a:p>
        </p:txBody>
      </p:sp>
      <p:sp>
        <p:nvSpPr>
          <p:cNvPr id="2" name="Заголовок 1"/>
          <p:cNvSpPr>
            <a:spLocks noGrp="1"/>
          </p:cNvSpPr>
          <p:nvPr>
            <p:ph type="title"/>
          </p:nvPr>
        </p:nvSpPr>
        <p:spPr>
          <a:xfrm>
            <a:off x="482352" y="146184"/>
            <a:ext cx="8661648" cy="489341"/>
          </a:xfrm>
        </p:spPr>
        <p:txBody>
          <a:bodyPr>
            <a:normAutofit fontScale="90000"/>
          </a:bodyPr>
          <a:lstStyle/>
          <a:p>
            <a:pPr algn="ctr"/>
            <a:r>
              <a:rPr lang="uk-UA" sz="3600" b="1" dirty="0" smtClean="0">
                <a:solidFill>
                  <a:srgbClr val="C00000"/>
                </a:solidFill>
              </a:rPr>
              <a:t>23. «ВІДБИТОК      ПЕЧАТКИ»</a:t>
            </a:r>
            <a:endParaRPr lang="ru-RU" sz="3600" b="1" dirty="0">
              <a:solidFill>
                <a:srgbClr val="C00000"/>
              </a:solidFill>
            </a:endParaRPr>
          </a:p>
        </p:txBody>
      </p:sp>
    </p:spTree>
    <p:extLst>
      <p:ext uri="{BB962C8B-B14F-4D97-AF65-F5344CB8AC3E}">
        <p14:creationId xmlns="" xmlns:p14="http://schemas.microsoft.com/office/powerpoint/2010/main" val="32761439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5417"/>
            <a:ext cx="8841160" cy="1944217"/>
          </a:xfrm>
        </p:spPr>
        <p:txBody>
          <a:bodyPr>
            <a:normAutofit fontScale="90000"/>
          </a:bodyPr>
          <a:lstStyle/>
          <a:p>
            <a:pPr algn="ctr"/>
            <a:r>
              <a:rPr lang="uk-UA" sz="3600" b="1" dirty="0">
                <a:solidFill>
                  <a:srgbClr val="C00000"/>
                </a:solidFill>
              </a:rPr>
              <a:t/>
            </a:r>
            <a:br>
              <a:rPr lang="uk-UA" sz="3600" b="1" dirty="0">
                <a:solidFill>
                  <a:srgbClr val="C00000"/>
                </a:solidFill>
              </a:rPr>
            </a:br>
            <a:r>
              <a:rPr lang="uk-UA" sz="3600" b="1" dirty="0">
                <a:solidFill>
                  <a:srgbClr val="C00000"/>
                </a:solidFill>
              </a:rPr>
              <a:t/>
            </a:r>
            <a:br>
              <a:rPr lang="uk-UA" sz="3600" b="1" dirty="0">
                <a:solidFill>
                  <a:srgbClr val="C00000"/>
                </a:solidFill>
              </a:rPr>
            </a:br>
            <a:r>
              <a:rPr lang="uk-UA" sz="3600" b="1" dirty="0">
                <a:solidFill>
                  <a:srgbClr val="C00000"/>
                </a:solidFill>
              </a:rPr>
              <a:t>15.  «АДРЕСАТ»</a:t>
            </a:r>
            <a:br>
              <a:rPr lang="uk-UA" sz="3600" b="1" dirty="0">
                <a:solidFill>
                  <a:srgbClr val="C00000"/>
                </a:solidFill>
              </a:rPr>
            </a:br>
            <a:r>
              <a:rPr lang="uk-UA" sz="2700" b="1" dirty="0">
                <a:solidFill>
                  <a:schemeClr val="tx1"/>
                </a:solidFill>
              </a:rPr>
              <a:t>адресуєте  документ керівнику  юридичної особи – </a:t>
            </a:r>
            <a:br>
              <a:rPr lang="uk-UA" sz="2700" b="1" dirty="0">
                <a:solidFill>
                  <a:schemeClr val="tx1"/>
                </a:solidFill>
              </a:rPr>
            </a:br>
            <a:r>
              <a:rPr lang="uk-UA" sz="2700" b="1" dirty="0">
                <a:solidFill>
                  <a:schemeClr val="tx1"/>
                </a:solidFill>
              </a:rPr>
              <a:t>вказуйте Власне ім’я ПРІЗВИЩЕ в давальному відмінку</a:t>
            </a:r>
            <a:r>
              <a:rPr lang="uk-UA" sz="2700" b="1" dirty="0">
                <a:solidFill>
                  <a:srgbClr val="C00000"/>
                </a:solidFill>
              </a:rPr>
              <a:t/>
            </a:r>
            <a:br>
              <a:rPr lang="uk-UA" sz="2700" b="1" dirty="0">
                <a:solidFill>
                  <a:srgbClr val="C00000"/>
                </a:solidFill>
              </a:rPr>
            </a:br>
            <a:endParaRPr lang="ru-RU" sz="2700" b="1" dirty="0">
              <a:solidFill>
                <a:srgbClr val="C00000"/>
              </a:solidFill>
            </a:endParaRPr>
          </a:p>
        </p:txBody>
      </p:sp>
      <p:sp>
        <p:nvSpPr>
          <p:cNvPr id="9" name="Rectangle 2">
            <a:extLst>
              <a:ext uri="{FF2B5EF4-FFF2-40B4-BE49-F238E27FC236}">
                <a16:creationId xmlns="" xmlns:a16="http://schemas.microsoft.com/office/drawing/2014/main" id="{35676C20-4CA7-4B55-B846-C0251D709E8A}"/>
              </a:ext>
            </a:extLst>
          </p:cNvPr>
          <p:cNvSpPr txBox="1">
            <a:spLocks/>
          </p:cNvSpPr>
          <p:nvPr/>
        </p:nvSpPr>
        <p:spPr>
          <a:xfrm>
            <a:off x="755576" y="1609637"/>
            <a:ext cx="7992888" cy="1512168"/>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lnSpc>
                <a:spcPct val="150000"/>
              </a:lnSpc>
              <a:spcBef>
                <a:spcPts val="0"/>
              </a:spcBef>
              <a:buFont typeface="Wingdings 2"/>
              <a:buNone/>
            </a:pPr>
            <a:r>
              <a:rPr lang="uk-UA" sz="2000" dirty="0">
                <a:solidFill>
                  <a:schemeClr val="tx1"/>
                </a:solidFill>
              </a:rPr>
              <a:t>                                                           Директору закладу освіти №111                                             </a:t>
            </a:r>
          </a:p>
          <a:p>
            <a:pPr marL="0" indent="0" algn="just">
              <a:lnSpc>
                <a:spcPct val="150000"/>
              </a:lnSpc>
              <a:spcBef>
                <a:spcPts val="0"/>
              </a:spcBef>
              <a:buFont typeface="Wingdings 2"/>
              <a:buNone/>
            </a:pPr>
            <a:r>
              <a:rPr lang="uk-UA" sz="2000" dirty="0">
                <a:solidFill>
                  <a:schemeClr val="tx1"/>
                </a:solidFill>
              </a:rPr>
              <a:t>                                                           Надії  ПЕТРЕНКО</a:t>
            </a:r>
          </a:p>
          <a:p>
            <a:pPr marL="0" indent="0" algn="just">
              <a:spcBef>
                <a:spcPts val="0"/>
              </a:spcBef>
              <a:buNone/>
            </a:pPr>
            <a:endParaRPr lang="uk-UA" sz="2800" b="1" dirty="0">
              <a:solidFill>
                <a:srgbClr val="C00000"/>
              </a:solidFill>
            </a:endParaRPr>
          </a:p>
        </p:txBody>
      </p:sp>
      <p:sp>
        <p:nvSpPr>
          <p:cNvPr id="7" name="Rectangle 2">
            <a:extLst>
              <a:ext uri="{FF2B5EF4-FFF2-40B4-BE49-F238E27FC236}">
                <a16:creationId xmlns="" xmlns:a16="http://schemas.microsoft.com/office/drawing/2014/main" id="{35676C20-4CA7-4B55-B846-C0251D709E8A}"/>
              </a:ext>
            </a:extLst>
          </p:cNvPr>
          <p:cNvSpPr txBox="1">
            <a:spLocks/>
          </p:cNvSpPr>
          <p:nvPr/>
        </p:nvSpPr>
        <p:spPr>
          <a:xfrm>
            <a:off x="755576" y="4001981"/>
            <a:ext cx="7704856" cy="2675076"/>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lnSpc>
                <a:spcPct val="150000"/>
              </a:lnSpc>
              <a:spcBef>
                <a:spcPts val="0"/>
              </a:spcBef>
              <a:buFont typeface="Wingdings 2"/>
              <a:buNone/>
            </a:pPr>
            <a:r>
              <a:rPr lang="uk-UA" sz="2000" i="1" dirty="0">
                <a:solidFill>
                  <a:schemeClr val="tx1"/>
                </a:solidFill>
              </a:rPr>
              <a:t>                                                     </a:t>
            </a:r>
            <a:r>
              <a:rPr lang="uk-UA" sz="2000" dirty="0">
                <a:solidFill>
                  <a:schemeClr val="tx1"/>
                </a:solidFill>
              </a:rPr>
              <a:t>Юрію  </a:t>
            </a:r>
            <a:r>
              <a:rPr lang="uk-UA" sz="2000" dirty="0" err="1">
                <a:solidFill>
                  <a:schemeClr val="tx1"/>
                </a:solidFill>
              </a:rPr>
              <a:t>Ковтанюку</a:t>
            </a:r>
            <a:endParaRPr lang="uk-UA" sz="2000" dirty="0">
              <a:solidFill>
                <a:schemeClr val="tx1"/>
              </a:solidFill>
            </a:endParaRPr>
          </a:p>
          <a:p>
            <a:pPr marL="0" indent="0" algn="just">
              <a:lnSpc>
                <a:spcPct val="150000"/>
              </a:lnSpc>
              <a:spcBef>
                <a:spcPts val="0"/>
              </a:spcBef>
              <a:buFont typeface="Wingdings 2"/>
              <a:buNone/>
            </a:pPr>
            <a:r>
              <a:rPr lang="uk-UA" sz="2000" dirty="0">
                <a:solidFill>
                  <a:schemeClr val="tx1"/>
                </a:solidFill>
              </a:rPr>
              <a:t>                                                     </a:t>
            </a:r>
            <a:r>
              <a:rPr lang="uk-UA" sz="2000" dirty="0" err="1">
                <a:solidFill>
                  <a:schemeClr val="tx1"/>
                </a:solidFill>
              </a:rPr>
              <a:t>вул.Житомирська</a:t>
            </a:r>
            <a:r>
              <a:rPr lang="uk-UA" sz="2000" dirty="0">
                <a:solidFill>
                  <a:schemeClr val="tx1"/>
                </a:solidFill>
              </a:rPr>
              <a:t>, буд. 23, с. Токарів,</a:t>
            </a:r>
          </a:p>
          <a:p>
            <a:pPr marL="0" indent="0" algn="just">
              <a:lnSpc>
                <a:spcPct val="150000"/>
              </a:lnSpc>
              <a:spcBef>
                <a:spcPts val="0"/>
              </a:spcBef>
              <a:buNone/>
            </a:pPr>
            <a:r>
              <a:rPr lang="uk-UA" sz="2000" dirty="0">
                <a:solidFill>
                  <a:schemeClr val="tx1"/>
                </a:solidFill>
              </a:rPr>
              <a:t>                                                     Новоград - Волинський р-н,</a:t>
            </a:r>
          </a:p>
          <a:p>
            <a:pPr marL="0" indent="0" algn="just">
              <a:lnSpc>
                <a:spcPct val="150000"/>
              </a:lnSpc>
              <a:spcBef>
                <a:spcPts val="0"/>
              </a:spcBef>
              <a:buNone/>
            </a:pPr>
            <a:r>
              <a:rPr lang="uk-UA" sz="2000" dirty="0">
                <a:solidFill>
                  <a:schemeClr val="tx1"/>
                </a:solidFill>
              </a:rPr>
              <a:t>                                                     Житомирська обл.,</a:t>
            </a:r>
          </a:p>
          <a:p>
            <a:pPr marL="0" indent="0" algn="just">
              <a:lnSpc>
                <a:spcPct val="150000"/>
              </a:lnSpc>
              <a:spcBef>
                <a:spcPts val="0"/>
              </a:spcBef>
              <a:buNone/>
            </a:pPr>
            <a:r>
              <a:rPr lang="uk-UA" sz="2000" dirty="0">
                <a:solidFill>
                  <a:schemeClr val="tx1"/>
                </a:solidFill>
              </a:rPr>
              <a:t>                                                     11754</a:t>
            </a:r>
          </a:p>
          <a:p>
            <a:pPr marL="0" indent="0" algn="just">
              <a:spcBef>
                <a:spcPts val="0"/>
              </a:spcBef>
              <a:buFont typeface="Wingdings 2"/>
              <a:buNone/>
            </a:pPr>
            <a:endParaRPr lang="uk-UA" sz="2400" dirty="0">
              <a:solidFill>
                <a:schemeClr val="tx1"/>
              </a:solidFill>
            </a:endParaRPr>
          </a:p>
          <a:p>
            <a:pPr marL="0" indent="0" algn="just">
              <a:spcBef>
                <a:spcPts val="0"/>
              </a:spcBef>
              <a:buFont typeface="Wingdings 2"/>
              <a:buNone/>
            </a:pPr>
            <a:r>
              <a:rPr lang="uk-UA" sz="2400" dirty="0">
                <a:solidFill>
                  <a:schemeClr val="tx1"/>
                </a:solidFill>
              </a:rPr>
              <a:t> </a:t>
            </a:r>
          </a:p>
        </p:txBody>
      </p:sp>
      <p:sp>
        <p:nvSpPr>
          <p:cNvPr id="6" name="Прямоугольник 5"/>
          <p:cNvSpPr/>
          <p:nvPr/>
        </p:nvSpPr>
        <p:spPr>
          <a:xfrm>
            <a:off x="107504" y="3417876"/>
            <a:ext cx="8496944" cy="523220"/>
          </a:xfrm>
          <a:prstGeom prst="rect">
            <a:avLst/>
          </a:prstGeom>
        </p:spPr>
        <p:txBody>
          <a:bodyPr wrap="square">
            <a:spAutoFit/>
          </a:bodyPr>
          <a:lstStyle/>
          <a:p>
            <a:pPr algn="ctr"/>
            <a:r>
              <a:rPr lang="uk-UA" sz="2800" b="1" dirty="0">
                <a:latin typeface="+mj-lt"/>
              </a:rPr>
              <a:t>адресуєте  документ   фізичній особі</a:t>
            </a:r>
            <a:endParaRPr lang="uk-UA" sz="2800" dirty="0">
              <a:latin typeface="+mj-lt"/>
            </a:endParaRPr>
          </a:p>
        </p:txBody>
      </p:sp>
    </p:spTree>
    <p:extLst>
      <p:ext uri="{BB962C8B-B14F-4D97-AF65-F5344CB8AC3E}">
        <p14:creationId xmlns="" xmlns:p14="http://schemas.microsoft.com/office/powerpoint/2010/main" val="31088491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461"/>
            <a:ext cx="8841160" cy="824275"/>
          </a:xfrm>
        </p:spPr>
        <p:txBody>
          <a:bodyPr>
            <a:normAutofit fontScale="90000"/>
          </a:bodyPr>
          <a:lstStyle/>
          <a:p>
            <a:pPr algn="ctr"/>
            <a:r>
              <a:rPr lang="uk-UA" sz="3600" b="1" dirty="0">
                <a:solidFill>
                  <a:srgbClr val="C00000"/>
                </a:solidFill>
              </a:rPr>
              <a:t> «ЗАЯВА» п.5.15 та додаток В.4</a:t>
            </a:r>
            <a:br>
              <a:rPr lang="uk-UA" sz="3600" b="1" dirty="0">
                <a:solidFill>
                  <a:srgbClr val="C00000"/>
                </a:solidFill>
              </a:rPr>
            </a:br>
            <a:r>
              <a:rPr lang="uk-UA" sz="3600" b="1" dirty="0">
                <a:solidFill>
                  <a:srgbClr val="C00000"/>
                </a:solidFill>
              </a:rPr>
              <a:t>при прийомі на роботу</a:t>
            </a:r>
            <a:endParaRPr lang="ru-RU" sz="3600" b="1" dirty="0">
              <a:solidFill>
                <a:srgbClr val="C00000"/>
              </a:solidFill>
            </a:endParaRPr>
          </a:p>
        </p:txBody>
      </p:sp>
      <p:sp>
        <p:nvSpPr>
          <p:cNvPr id="9" name="Rectangle 2">
            <a:extLst>
              <a:ext uri="{FF2B5EF4-FFF2-40B4-BE49-F238E27FC236}">
                <a16:creationId xmlns="" xmlns:a16="http://schemas.microsoft.com/office/drawing/2014/main" id="{35676C20-4CA7-4B55-B846-C0251D709E8A}"/>
              </a:ext>
            </a:extLst>
          </p:cNvPr>
          <p:cNvSpPr txBox="1">
            <a:spLocks/>
          </p:cNvSpPr>
          <p:nvPr/>
        </p:nvSpPr>
        <p:spPr>
          <a:xfrm>
            <a:off x="899592" y="1484784"/>
            <a:ext cx="7560840" cy="5275915"/>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lnSpc>
                <a:spcPct val="150000"/>
              </a:lnSpc>
              <a:spcBef>
                <a:spcPts val="0"/>
              </a:spcBef>
              <a:buFont typeface="Wingdings 2"/>
              <a:buNone/>
            </a:pPr>
            <a:r>
              <a:rPr lang="uk-UA" sz="2000" dirty="0">
                <a:solidFill>
                  <a:schemeClr val="tx1"/>
                </a:solidFill>
              </a:rPr>
              <a:t>                                                </a:t>
            </a:r>
            <a:r>
              <a:rPr lang="uk-UA" sz="2000" dirty="0" smtClean="0">
                <a:solidFill>
                  <a:schemeClr val="tx1"/>
                </a:solidFill>
              </a:rPr>
              <a:t> Директору </a:t>
            </a:r>
            <a:r>
              <a:rPr lang="uk-UA" sz="2000" dirty="0">
                <a:solidFill>
                  <a:schemeClr val="tx1"/>
                </a:solidFill>
              </a:rPr>
              <a:t>закладу освіти №111                                             </a:t>
            </a:r>
          </a:p>
          <a:p>
            <a:pPr marL="0" indent="0" algn="just">
              <a:lnSpc>
                <a:spcPct val="150000"/>
              </a:lnSpc>
              <a:spcBef>
                <a:spcPts val="0"/>
              </a:spcBef>
              <a:buFont typeface="Wingdings 2"/>
              <a:buNone/>
            </a:pPr>
            <a:r>
              <a:rPr lang="uk-UA" sz="2000" i="1" dirty="0">
                <a:solidFill>
                  <a:schemeClr val="tx1"/>
                </a:solidFill>
              </a:rPr>
              <a:t>                                                 </a:t>
            </a:r>
            <a:r>
              <a:rPr lang="uk-UA" sz="2000" dirty="0" smtClean="0">
                <a:solidFill>
                  <a:schemeClr val="tx1"/>
                </a:solidFill>
              </a:rPr>
              <a:t>Катерині  </a:t>
            </a:r>
            <a:r>
              <a:rPr lang="uk-UA" sz="2000" dirty="0">
                <a:solidFill>
                  <a:schemeClr val="tx1"/>
                </a:solidFill>
              </a:rPr>
              <a:t>ДОБРОДІЙ</a:t>
            </a:r>
          </a:p>
          <a:p>
            <a:pPr marL="0" indent="0" algn="just">
              <a:lnSpc>
                <a:spcPct val="150000"/>
              </a:lnSpc>
              <a:spcBef>
                <a:spcPts val="0"/>
              </a:spcBef>
              <a:buFont typeface="Wingdings 2"/>
              <a:buNone/>
            </a:pPr>
            <a:r>
              <a:rPr lang="uk-UA" sz="2000" dirty="0">
                <a:solidFill>
                  <a:schemeClr val="tx1"/>
                </a:solidFill>
              </a:rPr>
              <a:t>                                                 </a:t>
            </a:r>
            <a:endParaRPr lang="uk-UA" sz="2000" i="1" u="sng" dirty="0">
              <a:solidFill>
                <a:schemeClr val="tx1"/>
              </a:solidFill>
            </a:endParaRPr>
          </a:p>
          <a:p>
            <a:pPr marL="0" indent="0" algn="just">
              <a:lnSpc>
                <a:spcPct val="150000"/>
              </a:lnSpc>
              <a:spcBef>
                <a:spcPts val="0"/>
              </a:spcBef>
              <a:buFont typeface="Wingdings 2"/>
              <a:buNone/>
            </a:pPr>
            <a:r>
              <a:rPr lang="uk-UA" sz="2000" dirty="0">
                <a:solidFill>
                  <a:schemeClr val="tx1"/>
                </a:solidFill>
              </a:rPr>
              <a:t>                                                 Сороки Віри Миколаївни,                                 </a:t>
            </a:r>
          </a:p>
          <a:p>
            <a:pPr marL="0" indent="0">
              <a:lnSpc>
                <a:spcPct val="150000"/>
              </a:lnSpc>
              <a:spcBef>
                <a:spcPts val="0"/>
              </a:spcBef>
              <a:buNone/>
            </a:pPr>
            <a:r>
              <a:rPr lang="uk-UA" sz="2000" dirty="0">
                <a:solidFill>
                  <a:schemeClr val="tx1"/>
                </a:solidFill>
              </a:rPr>
              <a:t>                                                 зареєстрованої  за </a:t>
            </a:r>
            <a:r>
              <a:rPr lang="uk-UA" sz="2000" dirty="0" err="1">
                <a:solidFill>
                  <a:schemeClr val="tx1"/>
                </a:solidFill>
              </a:rPr>
              <a:t>адресою</a:t>
            </a:r>
            <a:r>
              <a:rPr lang="uk-UA" sz="2000" dirty="0">
                <a:solidFill>
                  <a:schemeClr val="tx1"/>
                </a:solidFill>
              </a:rPr>
              <a:t>                                </a:t>
            </a:r>
          </a:p>
          <a:p>
            <a:pPr marL="0" indent="0">
              <a:lnSpc>
                <a:spcPct val="150000"/>
              </a:lnSpc>
              <a:spcBef>
                <a:spcPts val="0"/>
              </a:spcBef>
              <a:buNone/>
            </a:pPr>
            <a:r>
              <a:rPr lang="uk-UA" sz="2000" dirty="0">
                <a:solidFill>
                  <a:schemeClr val="tx1"/>
                </a:solidFill>
              </a:rPr>
              <a:t>                                                 </a:t>
            </a:r>
            <a:r>
              <a:rPr lang="uk-UA" sz="2000" dirty="0" err="1">
                <a:solidFill>
                  <a:schemeClr val="tx1"/>
                </a:solidFill>
              </a:rPr>
              <a:t>вул.Житомирська</a:t>
            </a:r>
            <a:r>
              <a:rPr lang="uk-UA" sz="2000" dirty="0">
                <a:solidFill>
                  <a:schemeClr val="tx1"/>
                </a:solidFill>
              </a:rPr>
              <a:t>, буд. 23, с. Токарів,</a:t>
            </a:r>
          </a:p>
          <a:p>
            <a:pPr marL="0" indent="0" algn="just">
              <a:lnSpc>
                <a:spcPct val="150000"/>
              </a:lnSpc>
              <a:spcBef>
                <a:spcPts val="0"/>
              </a:spcBef>
              <a:buNone/>
            </a:pPr>
            <a:r>
              <a:rPr lang="uk-UA" sz="2000" dirty="0">
                <a:solidFill>
                  <a:schemeClr val="tx1"/>
                </a:solidFill>
              </a:rPr>
              <a:t>                                                 Новоград - Волинський р-н,</a:t>
            </a:r>
          </a:p>
          <a:p>
            <a:pPr marL="0" indent="0" algn="just">
              <a:lnSpc>
                <a:spcPct val="150000"/>
              </a:lnSpc>
              <a:spcBef>
                <a:spcPts val="0"/>
              </a:spcBef>
              <a:buNone/>
            </a:pPr>
            <a:r>
              <a:rPr lang="uk-UA" sz="2000" dirty="0">
                <a:solidFill>
                  <a:schemeClr val="tx1"/>
                </a:solidFill>
              </a:rPr>
              <a:t>                                                 Житомирська обл.,</a:t>
            </a:r>
          </a:p>
          <a:p>
            <a:pPr marL="0" indent="0" algn="just">
              <a:lnSpc>
                <a:spcPct val="150000"/>
              </a:lnSpc>
              <a:spcBef>
                <a:spcPts val="0"/>
              </a:spcBef>
              <a:buNone/>
            </a:pPr>
            <a:r>
              <a:rPr lang="uk-UA" sz="2000" dirty="0">
                <a:solidFill>
                  <a:schemeClr val="tx1"/>
                </a:solidFill>
              </a:rPr>
              <a:t>                                                 </a:t>
            </a:r>
            <a:r>
              <a:rPr lang="uk-UA" sz="2000" dirty="0" err="1">
                <a:solidFill>
                  <a:schemeClr val="tx1"/>
                </a:solidFill>
              </a:rPr>
              <a:t>кононтакти</a:t>
            </a:r>
            <a:r>
              <a:rPr lang="uk-UA" sz="2000" dirty="0">
                <a:solidFill>
                  <a:schemeClr val="tx1"/>
                </a:solidFill>
              </a:rPr>
              <a:t> - +38(050)2222222</a:t>
            </a:r>
          </a:p>
          <a:p>
            <a:pPr marL="0" indent="0" algn="just">
              <a:spcBef>
                <a:spcPts val="0"/>
              </a:spcBef>
              <a:buNone/>
            </a:pPr>
            <a:endParaRPr lang="uk-UA" sz="2800" b="1" dirty="0">
              <a:solidFill>
                <a:srgbClr val="C00000"/>
              </a:solidFill>
            </a:endParaRPr>
          </a:p>
        </p:txBody>
      </p:sp>
    </p:spTree>
    <p:extLst>
      <p:ext uri="{BB962C8B-B14F-4D97-AF65-F5344CB8AC3E}">
        <p14:creationId xmlns="" xmlns:p14="http://schemas.microsoft.com/office/powerpoint/2010/main" val="321654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461"/>
            <a:ext cx="8841160" cy="896283"/>
          </a:xfrm>
        </p:spPr>
        <p:txBody>
          <a:bodyPr>
            <a:normAutofit fontScale="90000"/>
          </a:bodyPr>
          <a:lstStyle/>
          <a:p>
            <a:pPr algn="ctr"/>
            <a:r>
              <a:rPr lang="uk-UA" sz="3600" b="1" dirty="0">
                <a:solidFill>
                  <a:srgbClr val="C00000"/>
                </a:solidFill>
              </a:rPr>
              <a:t> «ЗАЯВА» п.5.15 та додаток В.4</a:t>
            </a:r>
            <a:br>
              <a:rPr lang="uk-UA" sz="3600" b="1" dirty="0">
                <a:solidFill>
                  <a:srgbClr val="C00000"/>
                </a:solidFill>
              </a:rPr>
            </a:br>
            <a:r>
              <a:rPr lang="uk-UA" sz="3600" b="1" dirty="0">
                <a:solidFill>
                  <a:srgbClr val="C00000"/>
                </a:solidFill>
              </a:rPr>
              <a:t>працюючого працівника</a:t>
            </a:r>
            <a:endParaRPr lang="ru-RU" sz="3600" b="1" dirty="0">
              <a:solidFill>
                <a:srgbClr val="C00000"/>
              </a:solidFill>
            </a:endParaRPr>
          </a:p>
        </p:txBody>
      </p:sp>
      <p:sp>
        <p:nvSpPr>
          <p:cNvPr id="9" name="Rectangle 2">
            <a:extLst>
              <a:ext uri="{FF2B5EF4-FFF2-40B4-BE49-F238E27FC236}">
                <a16:creationId xmlns="" xmlns:a16="http://schemas.microsoft.com/office/drawing/2014/main" id="{35676C20-4CA7-4B55-B846-C0251D709E8A}"/>
              </a:ext>
            </a:extLst>
          </p:cNvPr>
          <p:cNvSpPr txBox="1">
            <a:spLocks/>
          </p:cNvSpPr>
          <p:nvPr/>
        </p:nvSpPr>
        <p:spPr>
          <a:xfrm>
            <a:off x="827584" y="1321437"/>
            <a:ext cx="7560840" cy="3043667"/>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just">
              <a:lnSpc>
                <a:spcPct val="150000"/>
              </a:lnSpc>
              <a:spcBef>
                <a:spcPts val="0"/>
              </a:spcBef>
              <a:buFont typeface="Wingdings 2"/>
              <a:buNone/>
            </a:pPr>
            <a:r>
              <a:rPr lang="uk-UA" sz="2000" dirty="0">
                <a:solidFill>
                  <a:schemeClr val="tx1"/>
                </a:solidFill>
              </a:rPr>
              <a:t>                                                Директору закладу освіти №111                                             </a:t>
            </a:r>
          </a:p>
          <a:p>
            <a:pPr marL="0" indent="0" algn="just">
              <a:lnSpc>
                <a:spcPct val="150000"/>
              </a:lnSpc>
              <a:spcBef>
                <a:spcPts val="0"/>
              </a:spcBef>
              <a:buFont typeface="Wingdings 2"/>
              <a:buNone/>
            </a:pPr>
            <a:r>
              <a:rPr lang="uk-UA" sz="2000" i="1" dirty="0">
                <a:solidFill>
                  <a:schemeClr val="tx1"/>
                </a:solidFill>
              </a:rPr>
              <a:t>                                                 </a:t>
            </a:r>
            <a:r>
              <a:rPr lang="uk-UA" sz="2000" dirty="0" smtClean="0">
                <a:solidFill>
                  <a:schemeClr val="tx1"/>
                </a:solidFill>
              </a:rPr>
              <a:t>Катерині  </a:t>
            </a:r>
            <a:r>
              <a:rPr lang="uk-UA" sz="2000" dirty="0">
                <a:solidFill>
                  <a:schemeClr val="tx1"/>
                </a:solidFill>
              </a:rPr>
              <a:t>ДОБРОДІЙ</a:t>
            </a:r>
          </a:p>
          <a:p>
            <a:pPr marL="0" indent="0" algn="just">
              <a:lnSpc>
                <a:spcPct val="150000"/>
              </a:lnSpc>
              <a:spcBef>
                <a:spcPts val="0"/>
              </a:spcBef>
              <a:buFont typeface="Wingdings 2"/>
              <a:buNone/>
            </a:pPr>
            <a:r>
              <a:rPr lang="uk-UA" sz="2000" dirty="0">
                <a:solidFill>
                  <a:schemeClr val="tx1"/>
                </a:solidFill>
              </a:rPr>
              <a:t>                                                 </a:t>
            </a:r>
          </a:p>
          <a:p>
            <a:pPr marL="0" indent="0" algn="just">
              <a:lnSpc>
                <a:spcPct val="150000"/>
              </a:lnSpc>
              <a:spcBef>
                <a:spcPts val="0"/>
              </a:spcBef>
              <a:buFont typeface="Wingdings 2"/>
              <a:buNone/>
            </a:pPr>
            <a:r>
              <a:rPr lang="uk-UA" sz="2000" dirty="0">
                <a:solidFill>
                  <a:schemeClr val="tx1"/>
                </a:solidFill>
              </a:rPr>
              <a:t>                                                  Вихователя</a:t>
            </a:r>
            <a:endParaRPr lang="uk-UA" sz="2000" i="1" u="sng" dirty="0">
              <a:solidFill>
                <a:schemeClr val="tx1"/>
              </a:solidFill>
            </a:endParaRPr>
          </a:p>
          <a:p>
            <a:pPr marL="0" indent="0" algn="just">
              <a:lnSpc>
                <a:spcPct val="150000"/>
              </a:lnSpc>
              <a:spcBef>
                <a:spcPts val="0"/>
              </a:spcBef>
              <a:buNone/>
            </a:pPr>
            <a:r>
              <a:rPr lang="uk-UA" sz="2000" dirty="0">
                <a:solidFill>
                  <a:schemeClr val="tx1"/>
                </a:solidFill>
              </a:rPr>
              <a:t>                                                 </a:t>
            </a:r>
            <a:r>
              <a:rPr lang="uk-UA" sz="2000" dirty="0" smtClean="0">
                <a:solidFill>
                  <a:schemeClr val="tx1"/>
                </a:solidFill>
              </a:rPr>
              <a:t> Віри  </a:t>
            </a:r>
            <a:r>
              <a:rPr lang="uk-UA" sz="2000" dirty="0">
                <a:solidFill>
                  <a:schemeClr val="tx1"/>
                </a:solidFill>
              </a:rPr>
              <a:t>Сороки</a:t>
            </a:r>
          </a:p>
        </p:txBody>
      </p:sp>
      <p:sp>
        <p:nvSpPr>
          <p:cNvPr id="3" name="Прямоугольник 2"/>
          <p:cNvSpPr/>
          <p:nvPr/>
        </p:nvSpPr>
        <p:spPr>
          <a:xfrm>
            <a:off x="468451" y="4797152"/>
            <a:ext cx="7920880" cy="646331"/>
          </a:xfrm>
          <a:prstGeom prst="rect">
            <a:avLst/>
          </a:prstGeom>
        </p:spPr>
        <p:txBody>
          <a:bodyPr wrap="square">
            <a:spAutoFit/>
          </a:bodyPr>
          <a:lstStyle/>
          <a:p>
            <a:pPr algn="ctr">
              <a:lnSpc>
                <a:spcPct val="150000"/>
              </a:lnSpc>
            </a:pPr>
            <a:r>
              <a:rPr lang="uk-UA" sz="2400" b="1" dirty="0"/>
              <a:t>Ідентифікацію особи  забезпечить  назва   посади</a:t>
            </a:r>
            <a:endParaRPr lang="uk-UA" sz="2400" b="1" dirty="0">
              <a:solidFill>
                <a:srgbClr val="C00000"/>
              </a:solidFill>
            </a:endParaRPr>
          </a:p>
        </p:txBody>
      </p:sp>
    </p:spTree>
    <p:extLst>
      <p:ext uri="{BB962C8B-B14F-4D97-AF65-F5344CB8AC3E}">
        <p14:creationId xmlns="" xmlns:p14="http://schemas.microsoft.com/office/powerpoint/2010/main" val="1165492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21297"/>
            <a:ext cx="8841160" cy="1551520"/>
          </a:xfrm>
        </p:spPr>
        <p:txBody>
          <a:bodyPr>
            <a:normAutofit fontScale="90000"/>
          </a:bodyPr>
          <a:lstStyle/>
          <a:p>
            <a:pPr algn="ctr"/>
            <a:r>
              <a:rPr lang="uk-UA" sz="3600" b="1" dirty="0">
                <a:solidFill>
                  <a:srgbClr val="C00000"/>
                </a:solidFill>
              </a:rPr>
              <a:t/>
            </a:r>
            <a:br>
              <a:rPr lang="uk-UA" sz="3600" b="1" dirty="0">
                <a:solidFill>
                  <a:srgbClr val="C00000"/>
                </a:solidFill>
              </a:rPr>
            </a:br>
            <a:r>
              <a:rPr lang="uk-UA" sz="3600" b="1" dirty="0">
                <a:solidFill>
                  <a:srgbClr val="C00000"/>
                </a:solidFill>
              </a:rPr>
              <a:t/>
            </a:r>
            <a:br>
              <a:rPr lang="uk-UA" sz="3600" b="1" dirty="0">
                <a:solidFill>
                  <a:srgbClr val="C00000"/>
                </a:solidFill>
              </a:rPr>
            </a:br>
            <a:r>
              <a:rPr lang="uk-UA" sz="3600" b="1" dirty="0">
                <a:solidFill>
                  <a:srgbClr val="C00000"/>
                </a:solidFill>
              </a:rPr>
              <a:t>17.  «РЕЗОЛЮЦІЯ» та </a:t>
            </a:r>
            <a:br>
              <a:rPr lang="uk-UA" sz="3600" b="1" dirty="0">
                <a:solidFill>
                  <a:srgbClr val="C00000"/>
                </a:solidFill>
              </a:rPr>
            </a:br>
            <a:r>
              <a:rPr lang="uk-UA" sz="3600" b="1" dirty="0">
                <a:solidFill>
                  <a:srgbClr val="C00000"/>
                </a:solidFill>
              </a:rPr>
              <a:t>27. «ВІДОМІСТЬ ПРО ВИКОНАВЦЯ»</a:t>
            </a:r>
            <a:br>
              <a:rPr lang="uk-UA" sz="3600" b="1" dirty="0">
                <a:solidFill>
                  <a:srgbClr val="C00000"/>
                </a:solidFill>
              </a:rPr>
            </a:br>
            <a:r>
              <a:rPr lang="uk-UA" sz="2700" b="1" dirty="0">
                <a:solidFill>
                  <a:schemeClr val="tx1"/>
                </a:solidFill>
              </a:rPr>
              <a:t>Директор накладає резолюцію власноруч і вказує </a:t>
            </a:r>
            <a:r>
              <a:rPr lang="uk-UA" sz="2700" b="1" dirty="0" smtClean="0">
                <a:solidFill>
                  <a:schemeClr val="tx1"/>
                </a:solidFill>
              </a:rPr>
              <a:t>Прізвище і Власне </a:t>
            </a:r>
            <a:r>
              <a:rPr lang="uk-UA" sz="2700" b="1" dirty="0">
                <a:solidFill>
                  <a:schemeClr val="tx1"/>
                </a:solidFill>
              </a:rPr>
              <a:t>ім’я виконавця в давальному відмінку</a:t>
            </a:r>
            <a:endParaRPr lang="ru-RU" sz="2700" b="1" dirty="0">
              <a:solidFill>
                <a:srgbClr val="C00000"/>
              </a:solidFill>
            </a:endParaRPr>
          </a:p>
        </p:txBody>
      </p:sp>
      <p:sp>
        <p:nvSpPr>
          <p:cNvPr id="9" name="Rectangle 2">
            <a:extLst>
              <a:ext uri="{FF2B5EF4-FFF2-40B4-BE49-F238E27FC236}">
                <a16:creationId xmlns="" xmlns:a16="http://schemas.microsoft.com/office/drawing/2014/main" id="{35676C20-4CA7-4B55-B846-C0251D709E8A}"/>
              </a:ext>
            </a:extLst>
          </p:cNvPr>
          <p:cNvSpPr txBox="1">
            <a:spLocks/>
          </p:cNvSpPr>
          <p:nvPr/>
        </p:nvSpPr>
        <p:spPr>
          <a:xfrm>
            <a:off x="687688" y="5772531"/>
            <a:ext cx="7992888" cy="1031631"/>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nSpc>
                <a:spcPct val="150000"/>
              </a:lnSpc>
              <a:spcBef>
                <a:spcPts val="0"/>
              </a:spcBef>
              <a:buFont typeface="Wingdings 2"/>
              <a:buNone/>
            </a:pPr>
            <a:r>
              <a:rPr lang="uk-UA" sz="2000" dirty="0" err="1">
                <a:solidFill>
                  <a:schemeClr val="tx1"/>
                </a:solidFill>
              </a:rPr>
              <a:t>Федорук</a:t>
            </a:r>
            <a:r>
              <a:rPr lang="uk-UA" sz="2000" dirty="0">
                <a:solidFill>
                  <a:schemeClr val="tx1"/>
                </a:solidFill>
              </a:rPr>
              <a:t>  Василь  123  25 67</a:t>
            </a:r>
          </a:p>
          <a:p>
            <a:pPr marL="0" indent="0" algn="just">
              <a:spcBef>
                <a:spcPts val="0"/>
              </a:spcBef>
              <a:buNone/>
            </a:pPr>
            <a:endParaRPr lang="uk-UA" sz="2800" b="1" dirty="0">
              <a:solidFill>
                <a:srgbClr val="C00000"/>
              </a:solidFill>
            </a:endParaRPr>
          </a:p>
        </p:txBody>
      </p:sp>
      <p:sp>
        <p:nvSpPr>
          <p:cNvPr id="7" name="Rectangle 2">
            <a:extLst>
              <a:ext uri="{FF2B5EF4-FFF2-40B4-BE49-F238E27FC236}">
                <a16:creationId xmlns="" xmlns:a16="http://schemas.microsoft.com/office/drawing/2014/main" id="{35676C20-4CA7-4B55-B846-C0251D709E8A}"/>
              </a:ext>
            </a:extLst>
          </p:cNvPr>
          <p:cNvSpPr txBox="1">
            <a:spLocks/>
          </p:cNvSpPr>
          <p:nvPr/>
        </p:nvSpPr>
        <p:spPr>
          <a:xfrm>
            <a:off x="675656" y="1775721"/>
            <a:ext cx="7704856" cy="3135694"/>
          </a:xfrm>
          <a:prstGeom prst="rect">
            <a:avLst/>
          </a:prstGeom>
          <a:solidFill>
            <a:schemeClr val="bg1"/>
          </a:solidFill>
          <a:ln w="57150" cap="flat" cmpd="sng" algn="ctr">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nSpc>
                <a:spcPct val="150000"/>
              </a:lnSpc>
              <a:spcBef>
                <a:spcPts val="0"/>
              </a:spcBef>
              <a:buFont typeface="Wingdings 2"/>
              <a:buNone/>
            </a:pPr>
            <a:r>
              <a:rPr lang="uk-UA" sz="2000" i="1" dirty="0">
                <a:solidFill>
                  <a:schemeClr val="tx1"/>
                </a:solidFill>
              </a:rPr>
              <a:t>Діловоду</a:t>
            </a:r>
          </a:p>
          <a:p>
            <a:pPr marL="0" indent="0">
              <a:lnSpc>
                <a:spcPct val="150000"/>
              </a:lnSpc>
              <a:spcBef>
                <a:spcPts val="0"/>
              </a:spcBef>
              <a:buFont typeface="Wingdings 2"/>
              <a:buNone/>
            </a:pPr>
            <a:r>
              <a:rPr lang="uk-UA" sz="2000" i="1" dirty="0" err="1">
                <a:solidFill>
                  <a:schemeClr val="tx1"/>
                </a:solidFill>
              </a:rPr>
              <a:t>Макарській</a:t>
            </a:r>
            <a:r>
              <a:rPr lang="uk-UA" sz="2000" i="1" dirty="0">
                <a:solidFill>
                  <a:schemeClr val="tx1"/>
                </a:solidFill>
              </a:rPr>
              <a:t>  Галині</a:t>
            </a:r>
          </a:p>
          <a:p>
            <a:pPr marL="0" indent="0">
              <a:lnSpc>
                <a:spcPct val="150000"/>
              </a:lnSpc>
              <a:spcBef>
                <a:spcPts val="0"/>
              </a:spcBef>
              <a:buNone/>
            </a:pPr>
            <a:r>
              <a:rPr lang="uk-UA" sz="2000" i="1" dirty="0">
                <a:solidFill>
                  <a:schemeClr val="tx1"/>
                </a:solidFill>
              </a:rPr>
              <a:t>Підготувати  </a:t>
            </a:r>
            <a:r>
              <a:rPr lang="uk-UA" sz="2000" i="1" dirty="0" err="1">
                <a:solidFill>
                  <a:schemeClr val="tx1"/>
                </a:solidFill>
              </a:rPr>
              <a:t>проєкт</a:t>
            </a:r>
            <a:r>
              <a:rPr lang="uk-UA" sz="2000" i="1" dirty="0">
                <a:solidFill>
                  <a:schemeClr val="tx1"/>
                </a:solidFill>
              </a:rPr>
              <a:t>  наказу про звільнення </a:t>
            </a:r>
          </a:p>
          <a:p>
            <a:pPr marL="0" indent="0">
              <a:lnSpc>
                <a:spcPct val="150000"/>
              </a:lnSpc>
              <a:spcBef>
                <a:spcPts val="0"/>
              </a:spcBef>
              <a:buNone/>
            </a:pPr>
            <a:r>
              <a:rPr lang="uk-UA" sz="2000" i="1" dirty="0">
                <a:solidFill>
                  <a:schemeClr val="tx1"/>
                </a:solidFill>
              </a:rPr>
              <a:t>27.11.2021</a:t>
            </a:r>
          </a:p>
          <a:p>
            <a:pPr marL="0" indent="0">
              <a:lnSpc>
                <a:spcPct val="150000"/>
              </a:lnSpc>
              <a:spcBef>
                <a:spcPts val="0"/>
              </a:spcBef>
              <a:buNone/>
            </a:pPr>
            <a:r>
              <a:rPr lang="uk-UA" sz="2000" i="1" dirty="0">
                <a:solidFill>
                  <a:schemeClr val="tx1"/>
                </a:solidFill>
              </a:rPr>
              <a:t>Добродій </a:t>
            </a:r>
          </a:p>
          <a:p>
            <a:pPr marL="0" indent="0">
              <a:lnSpc>
                <a:spcPct val="150000"/>
              </a:lnSpc>
              <a:spcBef>
                <a:spcPts val="0"/>
              </a:spcBef>
              <a:buNone/>
            </a:pPr>
            <a:r>
              <a:rPr lang="uk-UA" sz="2000" i="1" dirty="0">
                <a:solidFill>
                  <a:schemeClr val="tx1"/>
                </a:solidFill>
              </a:rPr>
              <a:t>20.11.2021</a:t>
            </a:r>
          </a:p>
          <a:p>
            <a:pPr marL="0" indent="0" algn="just">
              <a:spcBef>
                <a:spcPts val="0"/>
              </a:spcBef>
              <a:buFont typeface="Wingdings 2"/>
              <a:buNone/>
            </a:pPr>
            <a:endParaRPr lang="uk-UA" sz="2400" dirty="0">
              <a:solidFill>
                <a:schemeClr val="tx1"/>
              </a:solidFill>
            </a:endParaRPr>
          </a:p>
          <a:p>
            <a:pPr marL="0" indent="0" algn="just">
              <a:spcBef>
                <a:spcPts val="0"/>
              </a:spcBef>
              <a:buFont typeface="Wingdings 2"/>
              <a:buNone/>
            </a:pPr>
            <a:r>
              <a:rPr lang="uk-UA" sz="2400" dirty="0">
                <a:solidFill>
                  <a:schemeClr val="tx1"/>
                </a:solidFill>
              </a:rPr>
              <a:t> </a:t>
            </a:r>
          </a:p>
        </p:txBody>
      </p:sp>
      <p:sp>
        <p:nvSpPr>
          <p:cNvPr id="6" name="Прямоугольник 5"/>
          <p:cNvSpPr/>
          <p:nvPr/>
        </p:nvSpPr>
        <p:spPr>
          <a:xfrm>
            <a:off x="107504" y="5064645"/>
            <a:ext cx="8496944" cy="707886"/>
          </a:xfrm>
          <a:prstGeom prst="rect">
            <a:avLst/>
          </a:prstGeom>
        </p:spPr>
        <p:txBody>
          <a:bodyPr wrap="square">
            <a:spAutoFit/>
          </a:bodyPr>
          <a:lstStyle/>
          <a:p>
            <a:pPr algn="ctr"/>
            <a:r>
              <a:rPr lang="uk-UA" sz="2000" b="1" dirty="0">
                <a:latin typeface="+mj-lt"/>
              </a:rPr>
              <a:t>У відомостях про виконання вказуйте Прізвище </a:t>
            </a:r>
            <a:r>
              <a:rPr lang="uk-UA" sz="2000" b="1" dirty="0" smtClean="0">
                <a:latin typeface="+mj-lt"/>
              </a:rPr>
              <a:t> і  Власне </a:t>
            </a:r>
            <a:r>
              <a:rPr lang="uk-UA" sz="2000" b="1" dirty="0">
                <a:latin typeface="+mj-lt"/>
              </a:rPr>
              <a:t>ім’я в називному відмінку, номер службового телефону</a:t>
            </a:r>
            <a:endParaRPr lang="uk-UA" sz="2000" dirty="0">
              <a:latin typeface="+mj-lt"/>
            </a:endParaRPr>
          </a:p>
        </p:txBody>
      </p:sp>
    </p:spTree>
    <p:extLst>
      <p:ext uri="{BB962C8B-B14F-4D97-AF65-F5344CB8AC3E}">
        <p14:creationId xmlns="" xmlns:p14="http://schemas.microsoft.com/office/powerpoint/2010/main" val="28885704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p:nvPr/>
        </p:nvGrpSpPr>
        <p:grpSpPr>
          <a:xfrm>
            <a:off x="24424" y="625822"/>
            <a:ext cx="9029311" cy="6309420"/>
            <a:chOff x="3925455" y="1191490"/>
            <a:chExt cx="6400799" cy="1123782"/>
          </a:xfrm>
        </p:grpSpPr>
        <p:sp>
          <p:nvSpPr>
            <p:cNvPr id="5" name="Rectangle 4"/>
            <p:cNvSpPr/>
            <p:nvPr/>
          </p:nvSpPr>
          <p:spPr>
            <a:xfrm>
              <a:off x="3925455" y="1191490"/>
              <a:ext cx="6400799" cy="112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uk-UA" sz="1350" dirty="0"/>
                <a:t>ДЕ</a:t>
              </a:r>
              <a:endParaRPr lang="en-US" sz="1350" dirty="0"/>
            </a:p>
          </p:txBody>
        </p:sp>
        <p:sp>
          <p:nvSpPr>
            <p:cNvPr id="7" name="Rectangle 3"/>
            <p:cNvSpPr/>
            <p:nvPr/>
          </p:nvSpPr>
          <p:spPr>
            <a:xfrm>
              <a:off x="3925456" y="1191490"/>
              <a:ext cx="492397" cy="11237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b="1" dirty="0">
                <a:effectLst>
                  <a:outerShdw blurRad="38100" dist="38100" dir="2700000" algn="tl">
                    <a:srgbClr val="000000">
                      <a:alpha val="43137"/>
                    </a:srgbClr>
                  </a:outerShdw>
                </a:effectLst>
              </a:endParaRPr>
            </a:p>
          </p:txBody>
        </p:sp>
      </p:grpSp>
      <p:sp>
        <p:nvSpPr>
          <p:cNvPr id="9" name="Прямоугольник 8"/>
          <p:cNvSpPr/>
          <p:nvPr/>
        </p:nvSpPr>
        <p:spPr>
          <a:xfrm>
            <a:off x="719028" y="332656"/>
            <a:ext cx="8469868" cy="6986528"/>
          </a:xfrm>
          <a:prstGeom prst="rect">
            <a:avLst/>
          </a:prstGeom>
        </p:spPr>
        <p:txBody>
          <a:bodyPr wrap="square">
            <a:spAutoFit/>
          </a:bodyPr>
          <a:lstStyle/>
          <a:p>
            <a:pPr lvl="0"/>
            <a:r>
              <a:rPr lang="ru-RU" sz="1600" b="1" dirty="0"/>
              <a:t>ЗАКЛАД  ДОШКІЛЬНОЇ </a:t>
            </a:r>
          </a:p>
          <a:p>
            <a:pPr lvl="0"/>
            <a:r>
              <a:rPr lang="ru-RU" sz="1600" b="1" dirty="0"/>
              <a:t>ОСВІТИ №5  «СОНЕЧКО»</a:t>
            </a:r>
          </a:p>
          <a:p>
            <a:pPr lvl="0"/>
            <a:endParaRPr lang="ru-RU" sz="800" b="1" dirty="0"/>
          </a:p>
          <a:p>
            <a:pPr lvl="0"/>
            <a:r>
              <a:rPr lang="uk-UA" sz="1600" b="1" dirty="0" smtClean="0"/>
              <a:t>П Р О Т О К О Л</a:t>
            </a:r>
          </a:p>
          <a:p>
            <a:pPr lvl="0"/>
            <a:endParaRPr lang="uk-UA" sz="800" b="1" dirty="0"/>
          </a:p>
          <a:p>
            <a:pPr lvl="0"/>
            <a:r>
              <a:rPr lang="uk-UA" sz="2000" dirty="0"/>
              <a:t>09.09.2021  №3</a:t>
            </a:r>
          </a:p>
          <a:p>
            <a:pPr lvl="0"/>
            <a:endParaRPr lang="uk-UA" sz="800" dirty="0"/>
          </a:p>
          <a:p>
            <a:pPr lvl="0"/>
            <a:r>
              <a:rPr lang="uk-UA" sz="2000" dirty="0" err="1" smtClean="0"/>
              <a:t>м.Ковель</a:t>
            </a:r>
            <a:endParaRPr lang="uk-UA" sz="2000" dirty="0"/>
          </a:p>
          <a:p>
            <a:pPr lvl="0"/>
            <a:endParaRPr lang="uk-UA" sz="800" dirty="0"/>
          </a:p>
          <a:p>
            <a:pPr lvl="0"/>
            <a:r>
              <a:rPr lang="uk-UA" sz="2000" b="1" dirty="0"/>
              <a:t>Загальних  зборів  трудового колективу </a:t>
            </a:r>
          </a:p>
          <a:p>
            <a:pPr lvl="0"/>
            <a:endParaRPr lang="uk-UA" sz="800" dirty="0"/>
          </a:p>
          <a:p>
            <a:pPr lvl="0"/>
            <a:r>
              <a:rPr lang="uk-UA" sz="2000" dirty="0"/>
              <a:t>Голова – Валентина  Поважна</a:t>
            </a:r>
          </a:p>
          <a:p>
            <a:pPr lvl="0"/>
            <a:r>
              <a:rPr lang="uk-UA" sz="2000" dirty="0"/>
              <a:t>Секретар – Світлана  Дніпровська</a:t>
            </a:r>
          </a:p>
          <a:p>
            <a:pPr lvl="0"/>
            <a:r>
              <a:rPr lang="uk-UA" sz="2000" dirty="0"/>
              <a:t>Присутні працівники  закладу  освіти, 30 осіб (список  додається) </a:t>
            </a:r>
          </a:p>
          <a:p>
            <a:pPr lvl="0"/>
            <a:endParaRPr lang="uk-UA" sz="800" dirty="0"/>
          </a:p>
          <a:p>
            <a:pPr lvl="0"/>
            <a:r>
              <a:rPr lang="uk-UA" sz="2000" dirty="0"/>
              <a:t>Порядок  денний:</a:t>
            </a:r>
          </a:p>
          <a:p>
            <a:pPr lvl="0"/>
            <a:r>
              <a:rPr lang="uk-UA" sz="2000" dirty="0"/>
              <a:t>1</a:t>
            </a:r>
            <a:r>
              <a:rPr lang="uk-UA" sz="2000" dirty="0" smtClean="0"/>
              <a:t>. Про </a:t>
            </a:r>
            <a:r>
              <a:rPr lang="uk-UA" sz="2000" dirty="0"/>
              <a:t>нагородження  почесним  званням «Заслужений  працівник  освіти»  Добродій  Катерини  Іванівни, директора  закладу освіти №111.</a:t>
            </a:r>
          </a:p>
          <a:p>
            <a:pPr lvl="0"/>
            <a:endParaRPr lang="uk-UA" sz="800" dirty="0"/>
          </a:p>
          <a:p>
            <a:pPr lvl="0"/>
            <a:r>
              <a:rPr lang="uk-UA" sz="2000" dirty="0"/>
              <a:t>1. СЛУХАЛИ</a:t>
            </a:r>
          </a:p>
          <a:p>
            <a:pPr lvl="0"/>
            <a:r>
              <a:rPr lang="uk-UA" sz="800" dirty="0"/>
              <a:t>    </a:t>
            </a:r>
          </a:p>
          <a:p>
            <a:r>
              <a:rPr lang="uk-UA" sz="2000" dirty="0"/>
              <a:t>Варвару </a:t>
            </a:r>
            <a:r>
              <a:rPr lang="uk-UA" sz="2000" dirty="0" smtClean="0"/>
              <a:t>Поважну,  </a:t>
            </a:r>
            <a:r>
              <a:rPr lang="uk-UA" sz="2000" dirty="0"/>
              <a:t>вихователя – методиста, яка запропонувала представити до нагородження  почесним званням «Заслужений  працівник  освіти» Катерину Добродій, директора  закладу освіти №111.</a:t>
            </a:r>
          </a:p>
          <a:p>
            <a:pPr lvl="0"/>
            <a:r>
              <a:rPr lang="uk-UA" sz="2000" dirty="0" smtClean="0"/>
              <a:t>Голова                                  </a:t>
            </a:r>
            <a:r>
              <a:rPr lang="uk-UA" sz="2000" i="1" dirty="0"/>
              <a:t>Поважна                      </a:t>
            </a:r>
            <a:r>
              <a:rPr lang="uk-UA" sz="2000" dirty="0"/>
              <a:t>Валентина ПОВАЖНА</a:t>
            </a:r>
          </a:p>
          <a:p>
            <a:pPr lvl="0"/>
            <a:r>
              <a:rPr lang="uk-UA" sz="2000" dirty="0"/>
              <a:t>Секретар                          </a:t>
            </a:r>
            <a:r>
              <a:rPr lang="uk-UA" sz="2000" i="1" dirty="0"/>
              <a:t>Дніпровська                     </a:t>
            </a:r>
            <a:r>
              <a:rPr lang="uk-UA" sz="2000" dirty="0"/>
              <a:t>Світлана  ДНІПРОВСЬКА</a:t>
            </a:r>
          </a:p>
          <a:p>
            <a:pPr lvl="0" algn="ctr"/>
            <a:endParaRPr lang="ru-RU" sz="2000" b="1" dirty="0"/>
          </a:p>
        </p:txBody>
      </p:sp>
      <p:sp>
        <p:nvSpPr>
          <p:cNvPr id="22" name="Заголовок 21"/>
          <p:cNvSpPr>
            <a:spLocks noGrp="1"/>
          </p:cNvSpPr>
          <p:nvPr>
            <p:ph type="title"/>
          </p:nvPr>
        </p:nvSpPr>
        <p:spPr>
          <a:xfrm>
            <a:off x="-180530" y="0"/>
            <a:ext cx="9439217" cy="395381"/>
          </a:xfrm>
        </p:spPr>
        <p:txBody>
          <a:bodyPr>
            <a:normAutofit/>
          </a:bodyPr>
          <a:lstStyle/>
          <a:p>
            <a:pPr algn="ctr"/>
            <a:r>
              <a:rPr lang="uk-UA" sz="2000" b="1" dirty="0">
                <a:solidFill>
                  <a:srgbClr val="C00000"/>
                </a:solidFill>
                <a:latin typeface="+mn-lt"/>
              </a:rPr>
              <a:t>ЗРАЗОК ПРОТОКОЛУ  ЗАГАЛЬНИХ ЗБОРІВ </a:t>
            </a:r>
            <a:r>
              <a:rPr lang="uk-UA" sz="2000" b="1" dirty="0" smtClean="0">
                <a:solidFill>
                  <a:srgbClr val="C00000"/>
                </a:solidFill>
                <a:latin typeface="+mn-lt"/>
              </a:rPr>
              <a:t> КОЛЕКТИВУ</a:t>
            </a:r>
            <a:endParaRPr lang="ru-RU" sz="2000" b="1" dirty="0">
              <a:solidFill>
                <a:srgbClr val="C00000"/>
              </a:solidFill>
              <a:latin typeface="+mn-lt"/>
            </a:endParaRPr>
          </a:p>
        </p:txBody>
      </p:sp>
      <p:sp>
        <p:nvSpPr>
          <p:cNvPr id="11" name="Прямоугольник 10"/>
          <p:cNvSpPr/>
          <p:nvPr/>
        </p:nvSpPr>
        <p:spPr>
          <a:xfrm>
            <a:off x="402371" y="5982101"/>
            <a:ext cx="9623856" cy="646331"/>
          </a:xfrm>
          <a:prstGeom prst="rect">
            <a:avLst/>
          </a:prstGeom>
        </p:spPr>
        <p:txBody>
          <a:bodyPr wrap="square">
            <a:spAutoFit/>
          </a:bodyPr>
          <a:lstStyle/>
          <a:p>
            <a:endParaRPr lang="uk-UA" b="1" dirty="0">
              <a:solidFill>
                <a:srgbClr val="C00000"/>
              </a:solidFill>
            </a:endParaRPr>
          </a:p>
          <a:p>
            <a:endParaRPr lang="ru-RU" dirty="0"/>
          </a:p>
        </p:txBody>
      </p:sp>
    </p:spTree>
    <p:extLst>
      <p:ext uri="{BB962C8B-B14F-4D97-AF65-F5344CB8AC3E}">
        <p14:creationId xmlns="" xmlns:p14="http://schemas.microsoft.com/office/powerpoint/2010/main" val="6108629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587">
            <a:extLst>
              <a:ext uri="{FF2B5EF4-FFF2-40B4-BE49-F238E27FC236}">
                <a16:creationId xmlns="" xmlns:a16="http://schemas.microsoft.com/office/drawing/2014/main" id="{4B4932E0-260D-417C-9F24-32D8CB7C7135}"/>
              </a:ext>
            </a:extLst>
          </p:cNvPr>
          <p:cNvSpPr>
            <a:spLocks/>
          </p:cNvSpPr>
          <p:nvPr/>
        </p:nvSpPr>
        <p:spPr bwMode="auto">
          <a:xfrm>
            <a:off x="904934" y="3323560"/>
            <a:ext cx="517079" cy="38780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p>
        </p:txBody>
      </p:sp>
      <p:grpSp>
        <p:nvGrpSpPr>
          <p:cNvPr id="83" name="Группа 82"/>
          <p:cNvGrpSpPr/>
          <p:nvPr/>
        </p:nvGrpSpPr>
        <p:grpSpPr>
          <a:xfrm>
            <a:off x="15867" y="4953423"/>
            <a:ext cx="4405394" cy="1529657"/>
            <a:chOff x="978608" y="3118470"/>
            <a:chExt cx="4859221" cy="932606"/>
          </a:xfrm>
        </p:grpSpPr>
        <p:sp>
          <p:nvSpPr>
            <p:cNvPr id="102" name="Freeform 584">
              <a:extLst>
                <a:ext uri="{FF2B5EF4-FFF2-40B4-BE49-F238E27FC236}">
                  <a16:creationId xmlns="" xmlns:a16="http://schemas.microsoft.com/office/drawing/2014/main" id="{E5AAF15A-C37E-4D17-9A1F-67B6755E29B2}"/>
                </a:ext>
              </a:extLst>
            </p:cNvPr>
            <p:cNvSpPr>
              <a:spLocks/>
            </p:cNvSpPr>
            <p:nvPr/>
          </p:nvSpPr>
          <p:spPr bwMode="auto">
            <a:xfrm>
              <a:off x="978608" y="3192042"/>
              <a:ext cx="4859221" cy="859034"/>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chemeClr val="bg2">
                <a:lumMod val="90000"/>
              </a:schemeClr>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105" name="Freeform 586">
              <a:extLst>
                <a:ext uri="{FF2B5EF4-FFF2-40B4-BE49-F238E27FC236}">
                  <a16:creationId xmlns="" xmlns:a16="http://schemas.microsoft.com/office/drawing/2014/main" id="{273836A9-246A-4F25-B656-C2547F42D19E}"/>
                </a:ext>
              </a:extLst>
            </p:cNvPr>
            <p:cNvSpPr>
              <a:spLocks/>
            </p:cNvSpPr>
            <p:nvPr/>
          </p:nvSpPr>
          <p:spPr bwMode="auto">
            <a:xfrm>
              <a:off x="1838281" y="3184790"/>
              <a:ext cx="3900364" cy="674585"/>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chemeClr val="accent3">
                <a:lumMod val="60000"/>
                <a:lumOff val="40000"/>
              </a:schemeClr>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103" name="Freeform 588">
              <a:extLst>
                <a:ext uri="{FF2B5EF4-FFF2-40B4-BE49-F238E27FC236}">
                  <a16:creationId xmlns="" xmlns:a16="http://schemas.microsoft.com/office/drawing/2014/main" id="{1C26D83F-4ED2-45B1-8CE9-337CAA1C3362}"/>
                </a:ext>
              </a:extLst>
            </p:cNvPr>
            <p:cNvSpPr>
              <a:spLocks/>
            </p:cNvSpPr>
            <p:nvPr/>
          </p:nvSpPr>
          <p:spPr bwMode="auto">
            <a:xfrm>
              <a:off x="978608" y="3118470"/>
              <a:ext cx="1145379" cy="857997"/>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chemeClr val="accent3"/>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109" name="Freeform: Shape 108">
              <a:extLst>
                <a:ext uri="{FF2B5EF4-FFF2-40B4-BE49-F238E27FC236}">
                  <a16:creationId xmlns="" xmlns:a16="http://schemas.microsoft.com/office/drawing/2014/main" id="{B13A79B5-6223-4D39-8CA0-378BE917EE55}"/>
                </a:ext>
              </a:extLst>
            </p:cNvPr>
            <p:cNvSpPr>
              <a:spLocks/>
            </p:cNvSpPr>
            <p:nvPr/>
          </p:nvSpPr>
          <p:spPr bwMode="auto">
            <a:xfrm>
              <a:off x="1896016" y="3547469"/>
              <a:ext cx="3941813"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chemeClr val="accent3"/>
            </a:solidFill>
            <a:ln>
              <a:noFill/>
            </a:ln>
          </p:spPr>
          <p:txBody>
            <a:bodyPr vert="horz" wrap="square" lIns="51435" tIns="25718" rIns="51435" bIns="25718" numCol="1" anchor="t" anchorCtr="0" compatLnSpc="1">
              <a:prstTxWarp prst="textNoShape">
                <a:avLst/>
              </a:prstTxWarp>
              <a:noAutofit/>
            </a:bodyPr>
            <a:lstStyle/>
            <a:p>
              <a:endParaRPr lang="en-US" sz="1013"/>
            </a:p>
          </p:txBody>
        </p:sp>
        <p:sp>
          <p:nvSpPr>
            <p:cNvPr id="104" name="Freeform 585">
              <a:extLst>
                <a:ext uri="{FF2B5EF4-FFF2-40B4-BE49-F238E27FC236}">
                  <a16:creationId xmlns="" xmlns:a16="http://schemas.microsoft.com/office/drawing/2014/main" id="{02F69E37-6DEF-4F6D-9E8B-2C604DB3CD46}"/>
                </a:ext>
              </a:extLst>
            </p:cNvPr>
            <p:cNvSpPr>
              <a:spLocks/>
            </p:cNvSpPr>
            <p:nvPr/>
          </p:nvSpPr>
          <p:spPr bwMode="auto">
            <a:xfrm>
              <a:off x="1206578" y="3288412"/>
              <a:ext cx="689439" cy="517079"/>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algn="ctr"/>
              <a:r>
                <a:rPr lang="uk-UA" sz="2475" b="1" dirty="0">
                  <a:solidFill>
                    <a:srgbClr val="191C21"/>
                  </a:solidFill>
                </a:rPr>
                <a:t>з</a:t>
              </a:r>
            </a:p>
            <a:p>
              <a:pPr algn="ctr"/>
              <a:r>
                <a:rPr lang="uk-UA" sz="2475" b="1" dirty="0">
                  <a:solidFill>
                    <a:srgbClr val="191C21"/>
                  </a:solidFill>
                </a:rPr>
                <a:t>В</a:t>
              </a:r>
              <a:endParaRPr lang="en-US" sz="2475" b="1" dirty="0">
                <a:solidFill>
                  <a:srgbClr val="191C21"/>
                </a:solidFill>
              </a:endParaRPr>
            </a:p>
          </p:txBody>
        </p:sp>
      </p:grpSp>
      <p:sp>
        <p:nvSpPr>
          <p:cNvPr id="77" name="Freeform 587">
            <a:extLst>
              <a:ext uri="{FF2B5EF4-FFF2-40B4-BE49-F238E27FC236}">
                <a16:creationId xmlns="" xmlns:a16="http://schemas.microsoft.com/office/drawing/2014/main" id="{F8047C14-C6D9-4B02-8031-869A6A644767}"/>
              </a:ext>
            </a:extLst>
          </p:cNvPr>
          <p:cNvSpPr>
            <a:spLocks/>
          </p:cNvSpPr>
          <p:nvPr/>
        </p:nvSpPr>
        <p:spPr bwMode="auto">
          <a:xfrm>
            <a:off x="904934" y="2393573"/>
            <a:ext cx="517079" cy="38780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p>
        </p:txBody>
      </p:sp>
      <p:grpSp>
        <p:nvGrpSpPr>
          <p:cNvPr id="82" name="Группа 81"/>
          <p:cNvGrpSpPr/>
          <p:nvPr/>
        </p:nvGrpSpPr>
        <p:grpSpPr>
          <a:xfrm>
            <a:off x="9597" y="2144613"/>
            <a:ext cx="3842858" cy="1484137"/>
            <a:chOff x="978608" y="1878489"/>
            <a:chExt cx="4859221" cy="932605"/>
          </a:xfrm>
        </p:grpSpPr>
        <p:sp>
          <p:nvSpPr>
            <p:cNvPr id="52" name="Freeform 584">
              <a:extLst>
                <a:ext uri="{FF2B5EF4-FFF2-40B4-BE49-F238E27FC236}">
                  <a16:creationId xmlns="" xmlns:a16="http://schemas.microsoft.com/office/drawing/2014/main" id="{8C5F3149-7B37-4AA0-B550-FB61ABB5577C}"/>
                </a:ext>
              </a:extLst>
            </p:cNvPr>
            <p:cNvSpPr>
              <a:spLocks/>
            </p:cNvSpPr>
            <p:nvPr/>
          </p:nvSpPr>
          <p:spPr bwMode="auto">
            <a:xfrm>
              <a:off x="978608" y="1952060"/>
              <a:ext cx="4859221" cy="859034"/>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chemeClr val="bg2">
                <a:lumMod val="90000"/>
              </a:schemeClr>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76" name="Freeform 586">
              <a:extLst>
                <a:ext uri="{FF2B5EF4-FFF2-40B4-BE49-F238E27FC236}">
                  <a16:creationId xmlns="" xmlns:a16="http://schemas.microsoft.com/office/drawing/2014/main" id="{3D3DD053-3536-4D6E-AD4F-FB84E273F172}"/>
                </a:ext>
              </a:extLst>
            </p:cNvPr>
            <p:cNvSpPr>
              <a:spLocks/>
            </p:cNvSpPr>
            <p:nvPr/>
          </p:nvSpPr>
          <p:spPr bwMode="auto">
            <a:xfrm>
              <a:off x="1927463" y="1981639"/>
              <a:ext cx="3900364" cy="674585"/>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chemeClr val="accent1">
                <a:lumMod val="60000"/>
                <a:lumOff val="40000"/>
              </a:schemeClr>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53" name="Freeform 588">
              <a:extLst>
                <a:ext uri="{FF2B5EF4-FFF2-40B4-BE49-F238E27FC236}">
                  <a16:creationId xmlns="" xmlns:a16="http://schemas.microsoft.com/office/drawing/2014/main" id="{B99803D2-C1FC-4302-9057-141EBD8CF69F}"/>
                </a:ext>
              </a:extLst>
            </p:cNvPr>
            <p:cNvSpPr>
              <a:spLocks/>
            </p:cNvSpPr>
            <p:nvPr/>
          </p:nvSpPr>
          <p:spPr bwMode="auto">
            <a:xfrm>
              <a:off x="978608" y="1878489"/>
              <a:ext cx="1145379" cy="857997"/>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chemeClr val="accent1"/>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98" name="Freeform: Shape 97">
              <a:extLst>
                <a:ext uri="{FF2B5EF4-FFF2-40B4-BE49-F238E27FC236}">
                  <a16:creationId xmlns="" xmlns:a16="http://schemas.microsoft.com/office/drawing/2014/main" id="{F7CEB0A2-6F56-453A-BDFA-0F7D0E2EA34A}"/>
                </a:ext>
              </a:extLst>
            </p:cNvPr>
            <p:cNvSpPr>
              <a:spLocks/>
            </p:cNvSpPr>
            <p:nvPr/>
          </p:nvSpPr>
          <p:spPr bwMode="auto">
            <a:xfrm>
              <a:off x="1896016" y="2307487"/>
              <a:ext cx="3941813"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chemeClr val="accent1"/>
            </a:solidFill>
            <a:ln>
              <a:noFill/>
            </a:ln>
          </p:spPr>
          <p:txBody>
            <a:bodyPr vert="horz" wrap="square" lIns="51435" tIns="25718" rIns="51435" bIns="25718" numCol="1" anchor="t" anchorCtr="0" compatLnSpc="1">
              <a:prstTxWarp prst="textNoShape">
                <a:avLst/>
              </a:prstTxWarp>
              <a:noAutofit/>
            </a:bodyPr>
            <a:lstStyle/>
            <a:p>
              <a:endParaRPr lang="en-US" sz="1013"/>
            </a:p>
          </p:txBody>
        </p:sp>
        <p:sp>
          <p:nvSpPr>
            <p:cNvPr id="75" name="Freeform 585">
              <a:extLst>
                <a:ext uri="{FF2B5EF4-FFF2-40B4-BE49-F238E27FC236}">
                  <a16:creationId xmlns="" xmlns:a16="http://schemas.microsoft.com/office/drawing/2014/main" id="{934FE23C-0998-4DE4-A967-1D8FFD9046F6}"/>
                </a:ext>
              </a:extLst>
            </p:cNvPr>
            <p:cNvSpPr>
              <a:spLocks/>
            </p:cNvSpPr>
            <p:nvPr/>
          </p:nvSpPr>
          <p:spPr bwMode="auto">
            <a:xfrm>
              <a:off x="1206579" y="2053579"/>
              <a:ext cx="694944" cy="52120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algn="ctr"/>
              <a:r>
                <a:rPr lang="uk-UA" sz="2475" b="1" dirty="0">
                  <a:solidFill>
                    <a:srgbClr val="191C21"/>
                  </a:solidFill>
                </a:rPr>
                <a:t>В</a:t>
              </a:r>
              <a:endParaRPr lang="en-US" sz="2475" b="1" dirty="0">
                <a:solidFill>
                  <a:srgbClr val="191C21"/>
                </a:solidFill>
              </a:endParaRPr>
            </a:p>
          </p:txBody>
        </p:sp>
      </p:grpSp>
      <p:sp>
        <p:nvSpPr>
          <p:cNvPr id="190" name="Freeform 587">
            <a:extLst>
              <a:ext uri="{FF2B5EF4-FFF2-40B4-BE49-F238E27FC236}">
                <a16:creationId xmlns="" xmlns:a16="http://schemas.microsoft.com/office/drawing/2014/main" id="{2824665D-0214-4A51-B0A7-643D6BD03D99}"/>
              </a:ext>
            </a:extLst>
          </p:cNvPr>
          <p:cNvSpPr>
            <a:spLocks/>
          </p:cNvSpPr>
          <p:nvPr/>
        </p:nvSpPr>
        <p:spPr bwMode="auto">
          <a:xfrm>
            <a:off x="4936607" y="2393573"/>
            <a:ext cx="517079" cy="38780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p>
        </p:txBody>
      </p:sp>
      <p:grpSp>
        <p:nvGrpSpPr>
          <p:cNvPr id="85" name="Группа 84"/>
          <p:cNvGrpSpPr/>
          <p:nvPr/>
        </p:nvGrpSpPr>
        <p:grpSpPr>
          <a:xfrm>
            <a:off x="4429948" y="1119039"/>
            <a:ext cx="4822572" cy="1286770"/>
            <a:chOff x="6354171" y="1878489"/>
            <a:chExt cx="4859222" cy="932605"/>
          </a:xfrm>
        </p:grpSpPr>
        <p:sp>
          <p:nvSpPr>
            <p:cNvPr id="177" name="Freeform 584">
              <a:extLst>
                <a:ext uri="{FF2B5EF4-FFF2-40B4-BE49-F238E27FC236}">
                  <a16:creationId xmlns="" xmlns:a16="http://schemas.microsoft.com/office/drawing/2014/main" id="{5E4E7BAF-F468-475D-A88E-B6CCD4FE3541}"/>
                </a:ext>
              </a:extLst>
            </p:cNvPr>
            <p:cNvSpPr>
              <a:spLocks/>
            </p:cNvSpPr>
            <p:nvPr/>
          </p:nvSpPr>
          <p:spPr bwMode="auto">
            <a:xfrm>
              <a:off x="6354172" y="1952060"/>
              <a:ext cx="4859221" cy="859034"/>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chemeClr val="bg2">
                <a:lumMod val="90000"/>
              </a:schemeClr>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181" name="Freeform 586">
              <a:extLst>
                <a:ext uri="{FF2B5EF4-FFF2-40B4-BE49-F238E27FC236}">
                  <a16:creationId xmlns="" xmlns:a16="http://schemas.microsoft.com/office/drawing/2014/main" id="{9BB3709E-BFF9-4B77-BB32-19702AEB6607}"/>
                </a:ext>
              </a:extLst>
            </p:cNvPr>
            <p:cNvSpPr>
              <a:spLocks/>
            </p:cNvSpPr>
            <p:nvPr/>
          </p:nvSpPr>
          <p:spPr bwMode="auto">
            <a:xfrm>
              <a:off x="7213843" y="1944808"/>
              <a:ext cx="3900364" cy="674585"/>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chemeClr val="accent2">
                <a:lumMod val="60000"/>
                <a:lumOff val="40000"/>
              </a:schemeClr>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178" name="Freeform 588">
              <a:extLst>
                <a:ext uri="{FF2B5EF4-FFF2-40B4-BE49-F238E27FC236}">
                  <a16:creationId xmlns="" xmlns:a16="http://schemas.microsoft.com/office/drawing/2014/main" id="{87EF0420-C11F-40DF-858C-5DBD3A1FF0BB}"/>
                </a:ext>
              </a:extLst>
            </p:cNvPr>
            <p:cNvSpPr>
              <a:spLocks/>
            </p:cNvSpPr>
            <p:nvPr/>
          </p:nvSpPr>
          <p:spPr bwMode="auto">
            <a:xfrm>
              <a:off x="6354171" y="1878489"/>
              <a:ext cx="1145379" cy="857997"/>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chemeClr val="accent2"/>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193" name="Freeform: Shape 192">
              <a:extLst>
                <a:ext uri="{FF2B5EF4-FFF2-40B4-BE49-F238E27FC236}">
                  <a16:creationId xmlns="" xmlns:a16="http://schemas.microsoft.com/office/drawing/2014/main" id="{9CB5BAF0-0DA4-47A0-BD7E-FF87BC2F2721}"/>
                </a:ext>
              </a:extLst>
            </p:cNvPr>
            <p:cNvSpPr>
              <a:spLocks/>
            </p:cNvSpPr>
            <p:nvPr/>
          </p:nvSpPr>
          <p:spPr bwMode="auto">
            <a:xfrm>
              <a:off x="7271580" y="2307487"/>
              <a:ext cx="3941813"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chemeClr val="accent2"/>
            </a:solidFill>
            <a:ln>
              <a:noFill/>
            </a:ln>
          </p:spPr>
          <p:txBody>
            <a:bodyPr vert="horz" wrap="square" lIns="51435" tIns="25718" rIns="51435" bIns="25718" numCol="1" anchor="t" anchorCtr="0" compatLnSpc="1">
              <a:prstTxWarp prst="textNoShape">
                <a:avLst/>
              </a:prstTxWarp>
              <a:noAutofit/>
            </a:bodyPr>
            <a:lstStyle/>
            <a:p>
              <a:endParaRPr lang="en-US" sz="1013"/>
            </a:p>
          </p:txBody>
        </p:sp>
        <p:sp>
          <p:nvSpPr>
            <p:cNvPr id="180" name="Freeform 585">
              <a:extLst>
                <a:ext uri="{FF2B5EF4-FFF2-40B4-BE49-F238E27FC236}">
                  <a16:creationId xmlns="" xmlns:a16="http://schemas.microsoft.com/office/drawing/2014/main" id="{DB950164-DA89-4B25-9AF0-4F3307A5FC5E}"/>
                </a:ext>
              </a:extLst>
            </p:cNvPr>
            <p:cNvSpPr>
              <a:spLocks/>
            </p:cNvSpPr>
            <p:nvPr/>
          </p:nvSpPr>
          <p:spPr bwMode="auto">
            <a:xfrm>
              <a:off x="6582142" y="2048430"/>
              <a:ext cx="689439" cy="517079"/>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algn="ctr"/>
              <a:r>
                <a:rPr lang="uk-UA" sz="2475" b="1" dirty="0">
                  <a:solidFill>
                    <a:srgbClr val="191C21"/>
                  </a:solidFill>
                </a:rPr>
                <a:t>1</a:t>
              </a:r>
              <a:endParaRPr lang="en-US" sz="2475" b="1" dirty="0">
                <a:solidFill>
                  <a:srgbClr val="191C21"/>
                </a:solidFill>
              </a:endParaRPr>
            </a:p>
          </p:txBody>
        </p:sp>
      </p:grpSp>
      <p:sp>
        <p:nvSpPr>
          <p:cNvPr id="145" name="Freeform 587">
            <a:extLst>
              <a:ext uri="{FF2B5EF4-FFF2-40B4-BE49-F238E27FC236}">
                <a16:creationId xmlns="" xmlns:a16="http://schemas.microsoft.com/office/drawing/2014/main" id="{6CE2AF03-89AF-4D79-8A30-9A0BC172E702}"/>
              </a:ext>
            </a:extLst>
          </p:cNvPr>
          <p:cNvSpPr>
            <a:spLocks/>
          </p:cNvSpPr>
          <p:nvPr/>
        </p:nvSpPr>
        <p:spPr bwMode="auto">
          <a:xfrm>
            <a:off x="4936607" y="3323560"/>
            <a:ext cx="517079" cy="38780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p>
        </p:txBody>
      </p:sp>
      <p:grpSp>
        <p:nvGrpSpPr>
          <p:cNvPr id="86" name="Группа 85"/>
          <p:cNvGrpSpPr/>
          <p:nvPr/>
        </p:nvGrpSpPr>
        <p:grpSpPr>
          <a:xfrm>
            <a:off x="4427566" y="2373954"/>
            <a:ext cx="4726515" cy="1352064"/>
            <a:chOff x="6354171" y="3118470"/>
            <a:chExt cx="4859222" cy="932606"/>
          </a:xfrm>
        </p:grpSpPr>
        <p:sp>
          <p:nvSpPr>
            <p:cNvPr id="141" name="Freeform 584">
              <a:extLst>
                <a:ext uri="{FF2B5EF4-FFF2-40B4-BE49-F238E27FC236}">
                  <a16:creationId xmlns="" xmlns:a16="http://schemas.microsoft.com/office/drawing/2014/main" id="{85D07358-42F8-4E20-8004-DE5429FD3CD5}"/>
                </a:ext>
              </a:extLst>
            </p:cNvPr>
            <p:cNvSpPr>
              <a:spLocks/>
            </p:cNvSpPr>
            <p:nvPr/>
          </p:nvSpPr>
          <p:spPr bwMode="auto">
            <a:xfrm>
              <a:off x="6354172" y="3192042"/>
              <a:ext cx="4859221" cy="859034"/>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chemeClr val="bg2">
                <a:lumMod val="90000"/>
              </a:schemeClr>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144" name="Freeform 586">
              <a:extLst>
                <a:ext uri="{FF2B5EF4-FFF2-40B4-BE49-F238E27FC236}">
                  <a16:creationId xmlns="" xmlns:a16="http://schemas.microsoft.com/office/drawing/2014/main" id="{A9C78BEC-7E18-451D-90D7-B5EE2EE7D2BE}"/>
                </a:ext>
              </a:extLst>
            </p:cNvPr>
            <p:cNvSpPr>
              <a:spLocks/>
            </p:cNvSpPr>
            <p:nvPr/>
          </p:nvSpPr>
          <p:spPr bwMode="auto">
            <a:xfrm>
              <a:off x="7213843" y="3184790"/>
              <a:ext cx="3900364" cy="674585"/>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chemeClr val="accent4">
                <a:lumMod val="60000"/>
                <a:lumOff val="40000"/>
              </a:schemeClr>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142" name="Freeform 588">
              <a:extLst>
                <a:ext uri="{FF2B5EF4-FFF2-40B4-BE49-F238E27FC236}">
                  <a16:creationId xmlns="" xmlns:a16="http://schemas.microsoft.com/office/drawing/2014/main" id="{F5688FE4-6A91-47E1-8236-0A4F59E99ADA}"/>
                </a:ext>
              </a:extLst>
            </p:cNvPr>
            <p:cNvSpPr>
              <a:spLocks/>
            </p:cNvSpPr>
            <p:nvPr/>
          </p:nvSpPr>
          <p:spPr bwMode="auto">
            <a:xfrm>
              <a:off x="6354171" y="3118470"/>
              <a:ext cx="1145379" cy="857997"/>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chemeClr val="accent4"/>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160" name="Freeform: Shape 159">
              <a:extLst>
                <a:ext uri="{FF2B5EF4-FFF2-40B4-BE49-F238E27FC236}">
                  <a16:creationId xmlns="" xmlns:a16="http://schemas.microsoft.com/office/drawing/2014/main" id="{503042CD-38A0-4DA0-9231-FACB6CE93C6C}"/>
                </a:ext>
              </a:extLst>
            </p:cNvPr>
            <p:cNvSpPr>
              <a:spLocks/>
            </p:cNvSpPr>
            <p:nvPr/>
          </p:nvSpPr>
          <p:spPr bwMode="auto">
            <a:xfrm>
              <a:off x="7271580" y="3547469"/>
              <a:ext cx="3941813"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chemeClr val="accent4"/>
            </a:solidFill>
            <a:ln>
              <a:noFill/>
            </a:ln>
          </p:spPr>
          <p:txBody>
            <a:bodyPr vert="horz" wrap="square" lIns="51435" tIns="25718" rIns="51435" bIns="25718" numCol="1" anchor="t" anchorCtr="0" compatLnSpc="1">
              <a:prstTxWarp prst="textNoShape">
                <a:avLst/>
              </a:prstTxWarp>
              <a:noAutofit/>
            </a:bodyPr>
            <a:lstStyle/>
            <a:p>
              <a:endParaRPr lang="en-US" sz="1013"/>
            </a:p>
          </p:txBody>
        </p:sp>
        <p:sp>
          <p:nvSpPr>
            <p:cNvPr id="143" name="Freeform 585">
              <a:extLst>
                <a:ext uri="{FF2B5EF4-FFF2-40B4-BE49-F238E27FC236}">
                  <a16:creationId xmlns="" xmlns:a16="http://schemas.microsoft.com/office/drawing/2014/main" id="{A4AD2828-ADC7-42AD-9BD7-B2AF4522555B}"/>
                </a:ext>
              </a:extLst>
            </p:cNvPr>
            <p:cNvSpPr>
              <a:spLocks/>
            </p:cNvSpPr>
            <p:nvPr/>
          </p:nvSpPr>
          <p:spPr bwMode="auto">
            <a:xfrm>
              <a:off x="6582142" y="3288412"/>
              <a:ext cx="689439" cy="517079"/>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algn="ctr"/>
              <a:r>
                <a:rPr lang="uk-UA" sz="2475" b="1" dirty="0">
                  <a:solidFill>
                    <a:srgbClr val="191C21"/>
                  </a:solidFill>
                </a:rPr>
                <a:t>2</a:t>
              </a:r>
              <a:endParaRPr lang="en-US" sz="2475" b="1" dirty="0">
                <a:solidFill>
                  <a:srgbClr val="191C21"/>
                </a:solidFill>
              </a:endParaRPr>
            </a:p>
          </p:txBody>
        </p:sp>
      </p:grpSp>
      <p:sp>
        <p:nvSpPr>
          <p:cNvPr id="115" name="Freeform 587">
            <a:extLst>
              <a:ext uri="{FF2B5EF4-FFF2-40B4-BE49-F238E27FC236}">
                <a16:creationId xmlns="" xmlns:a16="http://schemas.microsoft.com/office/drawing/2014/main" id="{04859CD4-911F-4DCA-A1AC-F4693A000978}"/>
              </a:ext>
            </a:extLst>
          </p:cNvPr>
          <p:cNvSpPr>
            <a:spLocks/>
          </p:cNvSpPr>
          <p:nvPr/>
        </p:nvSpPr>
        <p:spPr bwMode="auto">
          <a:xfrm>
            <a:off x="904934" y="4253546"/>
            <a:ext cx="517079" cy="38780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p>
        </p:txBody>
      </p:sp>
      <p:grpSp>
        <p:nvGrpSpPr>
          <p:cNvPr id="84" name="Группа 83"/>
          <p:cNvGrpSpPr/>
          <p:nvPr/>
        </p:nvGrpSpPr>
        <p:grpSpPr>
          <a:xfrm>
            <a:off x="4770860" y="5394581"/>
            <a:ext cx="4405394" cy="1171603"/>
            <a:chOff x="978608" y="4358452"/>
            <a:chExt cx="4859221" cy="932606"/>
          </a:xfrm>
        </p:grpSpPr>
        <p:sp>
          <p:nvSpPr>
            <p:cNvPr id="111" name="Freeform 584">
              <a:extLst>
                <a:ext uri="{FF2B5EF4-FFF2-40B4-BE49-F238E27FC236}">
                  <a16:creationId xmlns="" xmlns:a16="http://schemas.microsoft.com/office/drawing/2014/main" id="{F59B11A5-F833-4E68-B9D4-F69CCE1E337F}"/>
                </a:ext>
              </a:extLst>
            </p:cNvPr>
            <p:cNvSpPr>
              <a:spLocks/>
            </p:cNvSpPr>
            <p:nvPr/>
          </p:nvSpPr>
          <p:spPr bwMode="auto">
            <a:xfrm>
              <a:off x="978608" y="4432024"/>
              <a:ext cx="4859221" cy="859034"/>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chemeClr val="bg2">
                <a:lumMod val="90000"/>
              </a:schemeClr>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114" name="Freeform 586">
              <a:extLst>
                <a:ext uri="{FF2B5EF4-FFF2-40B4-BE49-F238E27FC236}">
                  <a16:creationId xmlns="" xmlns:a16="http://schemas.microsoft.com/office/drawing/2014/main" id="{9BB3BD6D-A343-471D-B97F-8483ABDF1F41}"/>
                </a:ext>
              </a:extLst>
            </p:cNvPr>
            <p:cNvSpPr>
              <a:spLocks/>
            </p:cNvSpPr>
            <p:nvPr/>
          </p:nvSpPr>
          <p:spPr bwMode="auto">
            <a:xfrm>
              <a:off x="1838281" y="4424771"/>
              <a:ext cx="3900364" cy="674585"/>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chemeClr val="accent5">
                <a:lumMod val="60000"/>
                <a:lumOff val="40000"/>
              </a:schemeClr>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112" name="Freeform 588">
              <a:extLst>
                <a:ext uri="{FF2B5EF4-FFF2-40B4-BE49-F238E27FC236}">
                  <a16:creationId xmlns="" xmlns:a16="http://schemas.microsoft.com/office/drawing/2014/main" id="{21C58894-01CA-497C-B767-A2F07533ED84}"/>
                </a:ext>
              </a:extLst>
            </p:cNvPr>
            <p:cNvSpPr>
              <a:spLocks/>
            </p:cNvSpPr>
            <p:nvPr/>
          </p:nvSpPr>
          <p:spPr bwMode="auto">
            <a:xfrm>
              <a:off x="978608" y="4358452"/>
              <a:ext cx="1145379" cy="857997"/>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chemeClr val="accent5"/>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118" name="Freeform: Shape 117">
              <a:extLst>
                <a:ext uri="{FF2B5EF4-FFF2-40B4-BE49-F238E27FC236}">
                  <a16:creationId xmlns="" xmlns:a16="http://schemas.microsoft.com/office/drawing/2014/main" id="{C62C79A3-92EE-4324-A6E7-3013BBE5B270}"/>
                </a:ext>
              </a:extLst>
            </p:cNvPr>
            <p:cNvSpPr>
              <a:spLocks/>
            </p:cNvSpPr>
            <p:nvPr/>
          </p:nvSpPr>
          <p:spPr bwMode="auto">
            <a:xfrm>
              <a:off x="1896016" y="4787450"/>
              <a:ext cx="3941813"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chemeClr val="accent5"/>
            </a:solidFill>
            <a:ln>
              <a:noFill/>
            </a:ln>
          </p:spPr>
          <p:txBody>
            <a:bodyPr vert="horz" wrap="square" lIns="51435" tIns="25718" rIns="51435" bIns="25718" numCol="1" anchor="t" anchorCtr="0" compatLnSpc="1">
              <a:prstTxWarp prst="textNoShape">
                <a:avLst/>
              </a:prstTxWarp>
              <a:noAutofit/>
            </a:bodyPr>
            <a:lstStyle/>
            <a:p>
              <a:endParaRPr lang="en-US" sz="1013"/>
            </a:p>
          </p:txBody>
        </p:sp>
        <p:sp>
          <p:nvSpPr>
            <p:cNvPr id="113" name="Freeform 585">
              <a:extLst>
                <a:ext uri="{FF2B5EF4-FFF2-40B4-BE49-F238E27FC236}">
                  <a16:creationId xmlns="" xmlns:a16="http://schemas.microsoft.com/office/drawing/2014/main" id="{ADA4AED6-4F68-48C8-974C-F6C2036E1E90}"/>
                </a:ext>
              </a:extLst>
            </p:cNvPr>
            <p:cNvSpPr>
              <a:spLocks/>
            </p:cNvSpPr>
            <p:nvPr/>
          </p:nvSpPr>
          <p:spPr bwMode="auto">
            <a:xfrm>
              <a:off x="1206578" y="4528394"/>
              <a:ext cx="689439" cy="517079"/>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algn="ctr"/>
              <a:r>
                <a:rPr lang="uk-UA" sz="2475" b="1" dirty="0">
                  <a:solidFill>
                    <a:srgbClr val="191C21"/>
                  </a:solidFill>
                </a:rPr>
                <a:t>4</a:t>
              </a:r>
              <a:endParaRPr lang="en-US" sz="2475" b="1" dirty="0">
                <a:solidFill>
                  <a:srgbClr val="191C21"/>
                </a:solidFill>
              </a:endParaRPr>
            </a:p>
          </p:txBody>
        </p:sp>
      </p:grpSp>
      <p:sp>
        <p:nvSpPr>
          <p:cNvPr id="137" name="Freeform 587">
            <a:extLst>
              <a:ext uri="{FF2B5EF4-FFF2-40B4-BE49-F238E27FC236}">
                <a16:creationId xmlns="" xmlns:a16="http://schemas.microsoft.com/office/drawing/2014/main" id="{B8203FC3-47C1-490F-AC41-FEA43E0BFEA8}"/>
              </a:ext>
            </a:extLst>
          </p:cNvPr>
          <p:cNvSpPr>
            <a:spLocks/>
          </p:cNvSpPr>
          <p:nvPr/>
        </p:nvSpPr>
        <p:spPr bwMode="auto">
          <a:xfrm>
            <a:off x="4936607" y="4253546"/>
            <a:ext cx="517079" cy="38780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1013"/>
          </a:p>
        </p:txBody>
      </p:sp>
      <p:grpSp>
        <p:nvGrpSpPr>
          <p:cNvPr id="87" name="Группа 86"/>
          <p:cNvGrpSpPr/>
          <p:nvPr/>
        </p:nvGrpSpPr>
        <p:grpSpPr>
          <a:xfrm>
            <a:off x="4489234" y="3628750"/>
            <a:ext cx="4654766" cy="1600450"/>
            <a:chOff x="6354171" y="4358452"/>
            <a:chExt cx="4859222" cy="932606"/>
          </a:xfrm>
        </p:grpSpPr>
        <p:sp>
          <p:nvSpPr>
            <p:cNvPr id="133" name="Freeform 584">
              <a:extLst>
                <a:ext uri="{FF2B5EF4-FFF2-40B4-BE49-F238E27FC236}">
                  <a16:creationId xmlns="" xmlns:a16="http://schemas.microsoft.com/office/drawing/2014/main" id="{31994175-1018-4D52-9EF8-2FB5805EEE60}"/>
                </a:ext>
              </a:extLst>
            </p:cNvPr>
            <p:cNvSpPr>
              <a:spLocks/>
            </p:cNvSpPr>
            <p:nvPr/>
          </p:nvSpPr>
          <p:spPr bwMode="auto">
            <a:xfrm>
              <a:off x="6354172" y="4432024"/>
              <a:ext cx="4859221" cy="859034"/>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chemeClr val="bg2">
                <a:lumMod val="90000"/>
              </a:schemeClr>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136" name="Freeform 586">
              <a:extLst>
                <a:ext uri="{FF2B5EF4-FFF2-40B4-BE49-F238E27FC236}">
                  <a16:creationId xmlns="" xmlns:a16="http://schemas.microsoft.com/office/drawing/2014/main" id="{9EC42FC2-9A5E-4E5F-BBBD-F5227F5ACA92}"/>
                </a:ext>
              </a:extLst>
            </p:cNvPr>
            <p:cNvSpPr>
              <a:spLocks/>
            </p:cNvSpPr>
            <p:nvPr/>
          </p:nvSpPr>
          <p:spPr bwMode="auto">
            <a:xfrm>
              <a:off x="7213843" y="4424771"/>
              <a:ext cx="3900364" cy="674585"/>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chemeClr val="accent6">
                <a:lumMod val="60000"/>
                <a:lumOff val="40000"/>
              </a:schemeClr>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134" name="Freeform 588">
              <a:extLst>
                <a:ext uri="{FF2B5EF4-FFF2-40B4-BE49-F238E27FC236}">
                  <a16:creationId xmlns="" xmlns:a16="http://schemas.microsoft.com/office/drawing/2014/main" id="{CE04EDC9-F761-47E9-BD68-25E977FCE507}"/>
                </a:ext>
              </a:extLst>
            </p:cNvPr>
            <p:cNvSpPr>
              <a:spLocks/>
            </p:cNvSpPr>
            <p:nvPr/>
          </p:nvSpPr>
          <p:spPr bwMode="auto">
            <a:xfrm>
              <a:off x="6354171" y="4358452"/>
              <a:ext cx="1145379" cy="857997"/>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chemeClr val="accent6"/>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140" name="Freeform: Shape 139">
              <a:extLst>
                <a:ext uri="{FF2B5EF4-FFF2-40B4-BE49-F238E27FC236}">
                  <a16:creationId xmlns="" xmlns:a16="http://schemas.microsoft.com/office/drawing/2014/main" id="{2D5817B8-6711-437F-8090-097E2CF1D9CC}"/>
                </a:ext>
              </a:extLst>
            </p:cNvPr>
            <p:cNvSpPr>
              <a:spLocks/>
            </p:cNvSpPr>
            <p:nvPr/>
          </p:nvSpPr>
          <p:spPr bwMode="auto">
            <a:xfrm>
              <a:off x="7271580" y="4787450"/>
              <a:ext cx="3941813"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chemeClr val="accent6"/>
            </a:solidFill>
            <a:ln>
              <a:noFill/>
            </a:ln>
          </p:spPr>
          <p:txBody>
            <a:bodyPr vert="horz" wrap="square" lIns="51435" tIns="25718" rIns="51435" bIns="25718" numCol="1" anchor="t" anchorCtr="0" compatLnSpc="1">
              <a:prstTxWarp prst="textNoShape">
                <a:avLst/>
              </a:prstTxWarp>
              <a:noAutofit/>
            </a:bodyPr>
            <a:lstStyle/>
            <a:p>
              <a:endParaRPr lang="en-US" sz="1013"/>
            </a:p>
          </p:txBody>
        </p:sp>
        <p:sp>
          <p:nvSpPr>
            <p:cNvPr id="135" name="Freeform 585">
              <a:extLst>
                <a:ext uri="{FF2B5EF4-FFF2-40B4-BE49-F238E27FC236}">
                  <a16:creationId xmlns="" xmlns:a16="http://schemas.microsoft.com/office/drawing/2014/main" id="{18D43308-2F38-45C9-8BA9-AA28F8F5CA6C}"/>
                </a:ext>
              </a:extLst>
            </p:cNvPr>
            <p:cNvSpPr>
              <a:spLocks/>
            </p:cNvSpPr>
            <p:nvPr/>
          </p:nvSpPr>
          <p:spPr bwMode="auto">
            <a:xfrm>
              <a:off x="6582142" y="4528394"/>
              <a:ext cx="689439" cy="517079"/>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algn="ctr"/>
              <a:r>
                <a:rPr lang="uk-UA" sz="2475" b="1" dirty="0">
                  <a:solidFill>
                    <a:srgbClr val="191C21"/>
                  </a:solidFill>
                </a:rPr>
                <a:t>3</a:t>
              </a:r>
              <a:endParaRPr lang="en-US" sz="2475" b="1" dirty="0">
                <a:solidFill>
                  <a:srgbClr val="191C21"/>
                </a:solidFill>
              </a:endParaRPr>
            </a:p>
          </p:txBody>
        </p:sp>
      </p:grpSp>
      <p:sp>
        <p:nvSpPr>
          <p:cNvPr id="88" name="Прямоугольник 87"/>
          <p:cNvSpPr/>
          <p:nvPr/>
        </p:nvSpPr>
        <p:spPr>
          <a:xfrm>
            <a:off x="873903" y="2498203"/>
            <a:ext cx="3126783" cy="646331"/>
          </a:xfrm>
          <a:prstGeom prst="rect">
            <a:avLst/>
          </a:prstGeom>
        </p:spPr>
        <p:txBody>
          <a:bodyPr wrap="square">
            <a:spAutoFit/>
          </a:bodyPr>
          <a:lstStyle/>
          <a:p>
            <a:pPr lvl="0"/>
            <a:r>
              <a:rPr lang="uk-UA" b="1" dirty="0">
                <a:solidFill>
                  <a:srgbClr val="002060"/>
                </a:solidFill>
              </a:rPr>
              <a:t>   ПРІЗВИЩЕ великими           </a:t>
            </a:r>
          </a:p>
          <a:p>
            <a:pPr lvl="0"/>
            <a:r>
              <a:rPr lang="uk-UA" b="1" dirty="0">
                <a:solidFill>
                  <a:srgbClr val="002060"/>
                </a:solidFill>
              </a:rPr>
              <a:t>    літерами- ПЕТРЕНКО</a:t>
            </a:r>
          </a:p>
        </p:txBody>
      </p:sp>
      <p:sp>
        <p:nvSpPr>
          <p:cNvPr id="89" name="Прямоугольник 88"/>
          <p:cNvSpPr/>
          <p:nvPr/>
        </p:nvSpPr>
        <p:spPr>
          <a:xfrm>
            <a:off x="5448568" y="1235962"/>
            <a:ext cx="3316638" cy="830997"/>
          </a:xfrm>
          <a:prstGeom prst="rect">
            <a:avLst/>
          </a:prstGeom>
        </p:spPr>
        <p:txBody>
          <a:bodyPr wrap="square">
            <a:spAutoFit/>
          </a:bodyPr>
          <a:lstStyle/>
          <a:p>
            <a:pPr lvl="0" algn="ctr"/>
            <a:r>
              <a:rPr lang="uk-UA" sz="2400" b="1" dirty="0">
                <a:solidFill>
                  <a:srgbClr val="002060"/>
                </a:solidFill>
              </a:rPr>
              <a:t>Коли це   складник  підпису особи</a:t>
            </a:r>
          </a:p>
        </p:txBody>
      </p:sp>
      <p:sp>
        <p:nvSpPr>
          <p:cNvPr id="90" name="Прямоугольник 89"/>
          <p:cNvSpPr/>
          <p:nvPr/>
        </p:nvSpPr>
        <p:spPr>
          <a:xfrm>
            <a:off x="812907" y="5182751"/>
            <a:ext cx="3452248" cy="830997"/>
          </a:xfrm>
          <a:prstGeom prst="rect">
            <a:avLst/>
          </a:prstGeom>
        </p:spPr>
        <p:txBody>
          <a:bodyPr wrap="square">
            <a:spAutoFit/>
          </a:bodyPr>
          <a:lstStyle/>
          <a:p>
            <a:pPr lvl="0" algn="ctr"/>
            <a:r>
              <a:rPr lang="uk-UA" sz="2400" b="1" dirty="0">
                <a:solidFill>
                  <a:srgbClr val="002060"/>
                </a:solidFill>
              </a:rPr>
              <a:t>Прізвище з великої  літери - Петренко</a:t>
            </a:r>
            <a:endParaRPr lang="ru-RU" sz="2400" b="1" dirty="0">
              <a:solidFill>
                <a:srgbClr val="002060"/>
              </a:solidFill>
            </a:endParaRPr>
          </a:p>
        </p:txBody>
      </p:sp>
      <p:sp>
        <p:nvSpPr>
          <p:cNvPr id="91" name="Прямоугольник 90"/>
          <p:cNvSpPr/>
          <p:nvPr/>
        </p:nvSpPr>
        <p:spPr>
          <a:xfrm>
            <a:off x="5398190" y="2483147"/>
            <a:ext cx="3778064" cy="1015663"/>
          </a:xfrm>
          <a:prstGeom prst="rect">
            <a:avLst/>
          </a:prstGeom>
        </p:spPr>
        <p:txBody>
          <a:bodyPr wrap="square">
            <a:spAutoFit/>
          </a:bodyPr>
          <a:lstStyle/>
          <a:p>
            <a:pPr lvl="0" algn="ctr"/>
            <a:r>
              <a:rPr lang="uk-UA" sz="2000" b="1" dirty="0">
                <a:solidFill>
                  <a:srgbClr val="002060"/>
                </a:solidFill>
              </a:rPr>
              <a:t>Коли адресуєте документ </a:t>
            </a:r>
            <a:r>
              <a:rPr lang="uk-UA" sz="2000" b="1" dirty="0" smtClean="0">
                <a:solidFill>
                  <a:srgbClr val="002060"/>
                </a:solidFill>
              </a:rPr>
              <a:t>посадовій особі,  керівникові, його  заступникові</a:t>
            </a:r>
            <a:endParaRPr lang="ru-RU" sz="2000" b="1" dirty="0">
              <a:solidFill>
                <a:srgbClr val="002060"/>
              </a:solidFill>
            </a:endParaRPr>
          </a:p>
        </p:txBody>
      </p:sp>
      <p:sp>
        <p:nvSpPr>
          <p:cNvPr id="92" name="Прямоугольник 91"/>
          <p:cNvSpPr/>
          <p:nvPr/>
        </p:nvSpPr>
        <p:spPr>
          <a:xfrm>
            <a:off x="5561726" y="5670791"/>
            <a:ext cx="3540914" cy="461665"/>
          </a:xfrm>
          <a:prstGeom prst="rect">
            <a:avLst/>
          </a:prstGeom>
        </p:spPr>
        <p:txBody>
          <a:bodyPr wrap="square">
            <a:spAutoFit/>
          </a:bodyPr>
          <a:lstStyle/>
          <a:p>
            <a:pPr lvl="0" algn="ctr"/>
            <a:r>
              <a:rPr lang="uk-UA" dirty="0">
                <a:solidFill>
                  <a:srgbClr val="002060"/>
                </a:solidFill>
              </a:rPr>
              <a:t> </a:t>
            </a:r>
            <a:r>
              <a:rPr lang="uk-UA" sz="2400" b="1" dirty="0">
                <a:solidFill>
                  <a:srgbClr val="002060"/>
                </a:solidFill>
              </a:rPr>
              <a:t>В усіх інших випадках</a:t>
            </a:r>
            <a:endParaRPr lang="ru-RU" sz="2400" b="1" dirty="0">
              <a:solidFill>
                <a:srgbClr val="002060"/>
              </a:solidFill>
            </a:endParaRPr>
          </a:p>
        </p:txBody>
      </p:sp>
      <p:sp>
        <p:nvSpPr>
          <p:cNvPr id="93" name="Прямоугольник 92"/>
          <p:cNvSpPr/>
          <p:nvPr/>
        </p:nvSpPr>
        <p:spPr>
          <a:xfrm>
            <a:off x="5428478" y="3666578"/>
            <a:ext cx="3738714" cy="1015663"/>
          </a:xfrm>
          <a:prstGeom prst="rect">
            <a:avLst/>
          </a:prstGeom>
        </p:spPr>
        <p:txBody>
          <a:bodyPr wrap="square">
            <a:spAutoFit/>
          </a:bodyPr>
          <a:lstStyle/>
          <a:p>
            <a:pPr lvl="0" algn="ctr"/>
            <a:r>
              <a:rPr lang="uk-UA" sz="2000" b="1" dirty="0">
                <a:solidFill>
                  <a:srgbClr val="002060"/>
                </a:solidFill>
              </a:rPr>
              <a:t>Коли вказуєте працівника, якого стосується  розпорядча  дія в наказі з кадрових питань</a:t>
            </a:r>
            <a:endParaRPr lang="ru-RU" sz="2000" b="1" dirty="0"/>
          </a:p>
        </p:txBody>
      </p:sp>
      <p:sp>
        <p:nvSpPr>
          <p:cNvPr id="3" name="Прямоугольник 2"/>
          <p:cNvSpPr/>
          <p:nvPr/>
        </p:nvSpPr>
        <p:spPr>
          <a:xfrm>
            <a:off x="206679" y="411671"/>
            <a:ext cx="8718585" cy="646331"/>
          </a:xfrm>
          <a:prstGeom prst="rect">
            <a:avLst/>
          </a:prstGeom>
        </p:spPr>
        <p:txBody>
          <a:bodyPr wrap="square">
            <a:spAutoFit/>
          </a:bodyPr>
          <a:lstStyle/>
          <a:p>
            <a:r>
              <a:rPr lang="ru-RU" sz="3600" b="1" dirty="0">
                <a:solidFill>
                  <a:srgbClr val="C00000"/>
                </a:solidFill>
                <a:latin typeface="+mj-lt"/>
              </a:rPr>
              <a:t>Коли  ПРІЗВИЩЕ, а коли-</a:t>
            </a:r>
            <a:r>
              <a:rPr lang="ru-RU" sz="3600" b="1" dirty="0" err="1">
                <a:solidFill>
                  <a:srgbClr val="C00000"/>
                </a:solidFill>
                <a:latin typeface="+mj-lt"/>
              </a:rPr>
              <a:t>Прізвище</a:t>
            </a:r>
            <a:r>
              <a:rPr lang="ru-RU" sz="3600" b="1" dirty="0">
                <a:solidFill>
                  <a:srgbClr val="C00000"/>
                </a:solidFill>
                <a:latin typeface="+mj-lt"/>
              </a:rPr>
              <a:t>?</a:t>
            </a:r>
          </a:p>
        </p:txBody>
      </p:sp>
      <p:sp>
        <p:nvSpPr>
          <p:cNvPr id="4" name="Левая фигурная скобка 3"/>
          <p:cNvSpPr/>
          <p:nvPr/>
        </p:nvSpPr>
        <p:spPr>
          <a:xfrm>
            <a:off x="3881610" y="1602787"/>
            <a:ext cx="656409" cy="29221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0" name="Прямая соединительная линия 9"/>
          <p:cNvCxnSpPr>
            <a:endCxn id="112" idx="6"/>
          </p:cNvCxnSpPr>
          <p:nvPr/>
        </p:nvCxnSpPr>
        <p:spPr>
          <a:xfrm>
            <a:off x="4348996" y="5716839"/>
            <a:ext cx="453179" cy="313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417957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651" y="548680"/>
            <a:ext cx="9396536" cy="5631904"/>
          </a:xfrm>
        </p:spPr>
        <p:txBody>
          <a:bodyPr>
            <a:normAutofit/>
          </a:bodyPr>
          <a:lstStyle/>
          <a:p>
            <a:pPr marL="0" indent="0" algn="ctr">
              <a:buNone/>
            </a:pPr>
            <a:r>
              <a:rPr lang="uk-UA" sz="5400" b="1" dirty="0"/>
              <a:t>ДЯКУЮ ЗА УВАГУ!</a:t>
            </a:r>
          </a:p>
          <a:p>
            <a:pPr marL="0" indent="0" algn="ctr">
              <a:buNone/>
            </a:pPr>
            <a:r>
              <a:rPr lang="ru-RU" i="1" dirty="0" err="1"/>
              <a:t>Вчити</a:t>
            </a:r>
            <a:r>
              <a:rPr lang="ru-RU" i="1" dirty="0"/>
              <a:t> себе самого – благородна справа, але </a:t>
            </a:r>
            <a:r>
              <a:rPr lang="ru-RU" i="1" dirty="0" err="1"/>
              <a:t>ще</a:t>
            </a:r>
            <a:r>
              <a:rPr lang="ru-RU" i="1" dirty="0"/>
              <a:t> </a:t>
            </a:r>
            <a:r>
              <a:rPr lang="ru-RU" i="1" dirty="0" err="1"/>
              <a:t>більш</a:t>
            </a:r>
            <a:r>
              <a:rPr lang="ru-RU" i="1" dirty="0"/>
              <a:t> благородна – </a:t>
            </a:r>
            <a:r>
              <a:rPr lang="ru-RU" i="1" dirty="0" err="1"/>
              <a:t>вчити</a:t>
            </a:r>
            <a:r>
              <a:rPr lang="ru-RU" i="1" dirty="0"/>
              <a:t> </a:t>
            </a:r>
            <a:r>
              <a:rPr lang="ru-RU" i="1" dirty="0" err="1"/>
              <a:t>інших</a:t>
            </a:r>
            <a:r>
              <a:rPr lang="ru-RU" i="1" dirty="0"/>
              <a:t>; до </a:t>
            </a:r>
            <a:r>
              <a:rPr lang="ru-RU" i="1" dirty="0" err="1"/>
              <a:t>речі</a:t>
            </a:r>
            <a:r>
              <a:rPr lang="ru-RU" i="1" dirty="0"/>
              <a:t>, </a:t>
            </a:r>
            <a:r>
              <a:rPr lang="ru-RU" i="1" dirty="0" err="1"/>
              <a:t>останнє</a:t>
            </a:r>
            <a:r>
              <a:rPr lang="ru-RU" i="1" dirty="0"/>
              <a:t> </a:t>
            </a:r>
            <a:r>
              <a:rPr lang="ru-RU" i="1" dirty="0" err="1"/>
              <a:t>куди</a:t>
            </a:r>
            <a:r>
              <a:rPr lang="ru-RU" i="1" dirty="0"/>
              <a:t> </a:t>
            </a:r>
            <a:r>
              <a:rPr lang="ru-RU" i="1" dirty="0" err="1"/>
              <a:t>легше</a:t>
            </a:r>
            <a:r>
              <a:rPr lang="ru-RU" i="1" dirty="0"/>
              <a:t>.</a:t>
            </a:r>
            <a:r>
              <a:rPr lang="ru-RU" dirty="0"/>
              <a:t>                </a:t>
            </a:r>
          </a:p>
          <a:p>
            <a:pPr marL="0" indent="0" algn="ctr">
              <a:buNone/>
            </a:pPr>
            <a:r>
              <a:rPr lang="ru-RU"/>
              <a:t>                                                                            </a:t>
            </a:r>
            <a:r>
              <a:rPr lang="ru-RU" dirty="0"/>
              <a:t>Марк Твен </a:t>
            </a:r>
            <a:endParaRPr lang="ru-RU" sz="5400" b="1"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2913198"/>
            <a:ext cx="3744416" cy="3376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Рисунок 3" descr="http://www.mopon.kr.ua/wp-content/uploads/2021/09/627767960_yaki-dokumenti-maye.jpg">
            <a:hlinkClick r:id="rId3"/>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69160" y="2948022"/>
            <a:ext cx="4248472" cy="3376578"/>
          </a:xfrm>
          <a:prstGeom prst="rect">
            <a:avLst/>
          </a:prstGeom>
          <a:noFill/>
          <a:ln>
            <a:noFill/>
          </a:ln>
        </p:spPr>
      </p:pic>
    </p:spTree>
    <p:extLst>
      <p:ext uri="{BB962C8B-B14F-4D97-AF65-F5344CB8AC3E}">
        <p14:creationId xmlns="" xmlns:p14="http://schemas.microsoft.com/office/powerpoint/2010/main" val="2908529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92500" lnSpcReduction="10000"/>
          </a:bodyPr>
          <a:lstStyle/>
          <a:p>
            <a:r>
              <a:rPr lang="ru-RU" dirty="0"/>
              <a:t>3.2. </a:t>
            </a:r>
            <a:r>
              <a:rPr lang="ru-RU" sz="2400" dirty="0" err="1"/>
              <a:t>Забезпечити</a:t>
            </a:r>
            <a:r>
              <a:rPr lang="ru-RU" sz="2400" dirty="0"/>
              <a:t> </a:t>
            </a:r>
            <a:r>
              <a:rPr lang="ru-RU" sz="2400" dirty="0" err="1"/>
              <a:t>виготовлення</a:t>
            </a:r>
            <a:r>
              <a:rPr lang="ru-RU" sz="2400" dirty="0"/>
              <a:t> </a:t>
            </a:r>
            <a:r>
              <a:rPr lang="ru-RU" sz="2400" dirty="0" err="1"/>
              <a:t>бланків</a:t>
            </a:r>
            <a:r>
              <a:rPr lang="ru-RU" sz="2400" dirty="0"/>
              <a:t> </a:t>
            </a:r>
            <a:r>
              <a:rPr lang="ru-RU" sz="2400" dirty="0" err="1"/>
              <a:t>службових</a:t>
            </a:r>
            <a:r>
              <a:rPr lang="ru-RU" sz="2400" dirty="0"/>
              <a:t> </a:t>
            </a:r>
            <a:r>
              <a:rPr lang="ru-RU" sz="2400" dirty="0" err="1"/>
              <a:t>документів</a:t>
            </a:r>
            <a:r>
              <a:rPr lang="ru-RU" sz="2400" dirty="0"/>
              <a:t> </a:t>
            </a:r>
            <a:r>
              <a:rPr lang="ru-RU" sz="2400" dirty="0" err="1"/>
              <a:t>відповідно</a:t>
            </a:r>
            <a:r>
              <a:rPr lang="ru-RU" sz="2400" dirty="0"/>
              <a:t> до форм, </a:t>
            </a:r>
            <a:r>
              <a:rPr lang="ru-RU" sz="2400" dirty="0" err="1"/>
              <a:t>зазначених</a:t>
            </a:r>
            <a:r>
              <a:rPr lang="ru-RU" sz="2400" dirty="0"/>
              <a:t> в </a:t>
            </a:r>
            <a:r>
              <a:rPr lang="ru-RU" sz="2200" dirty="0" err="1"/>
              <a:t>Інструкції</a:t>
            </a:r>
            <a:r>
              <a:rPr lang="ru-RU" sz="2400" dirty="0"/>
              <a:t> з </a:t>
            </a:r>
            <a:r>
              <a:rPr lang="ru-RU" sz="2400" dirty="0" err="1"/>
              <a:t>діловодства</a:t>
            </a:r>
            <a:r>
              <a:rPr lang="ru-RU" sz="2400" dirty="0"/>
              <a:t>.</a:t>
            </a:r>
          </a:p>
          <a:p>
            <a:r>
              <a:rPr lang="ru-RU" sz="2400" dirty="0"/>
              <a:t>3.3. </a:t>
            </a:r>
            <a:r>
              <a:rPr lang="ru-RU" sz="2400" dirty="0" err="1"/>
              <a:t>Здійснювати</a:t>
            </a:r>
            <a:r>
              <a:rPr lang="ru-RU" sz="2400" dirty="0"/>
              <a:t> </a:t>
            </a:r>
            <a:r>
              <a:rPr lang="ru-RU" sz="2400" dirty="0" err="1"/>
              <a:t>щоквартальні</a:t>
            </a:r>
            <a:r>
              <a:rPr lang="ru-RU" sz="2400" dirty="0"/>
              <a:t> </a:t>
            </a:r>
            <a:r>
              <a:rPr lang="ru-RU" sz="2400" dirty="0" err="1"/>
              <a:t>перевірки</a:t>
            </a:r>
            <a:r>
              <a:rPr lang="ru-RU" sz="2400" dirty="0"/>
              <a:t> </a:t>
            </a:r>
            <a:r>
              <a:rPr lang="ru-RU" sz="2400" dirty="0" err="1"/>
              <a:t>організації</a:t>
            </a:r>
            <a:r>
              <a:rPr lang="ru-RU" sz="2400" dirty="0"/>
              <a:t> </a:t>
            </a:r>
            <a:r>
              <a:rPr lang="ru-RU" sz="2400" dirty="0" err="1"/>
              <a:t>діловодства</a:t>
            </a:r>
            <a:r>
              <a:rPr lang="ru-RU" sz="2400" dirty="0"/>
              <a:t> та </a:t>
            </a:r>
            <a:r>
              <a:rPr lang="ru-RU" sz="2400" dirty="0" err="1"/>
              <a:t>забезпечення</a:t>
            </a:r>
            <a:r>
              <a:rPr lang="ru-RU" sz="2400" dirty="0"/>
              <a:t> </a:t>
            </a:r>
            <a:r>
              <a:rPr lang="ru-RU" sz="2400" dirty="0" err="1"/>
              <a:t>збереженості</a:t>
            </a:r>
            <a:r>
              <a:rPr lang="ru-RU" sz="2400" dirty="0"/>
              <a:t> </a:t>
            </a:r>
            <a:r>
              <a:rPr lang="ru-RU" sz="2400" dirty="0" err="1"/>
              <a:t>документів</a:t>
            </a:r>
            <a:r>
              <a:rPr lang="ru-RU" sz="2400" dirty="0"/>
              <a:t> у </a:t>
            </a:r>
            <a:r>
              <a:rPr lang="ru-RU" sz="2400" dirty="0" err="1"/>
              <a:t>структурних</a:t>
            </a:r>
            <a:r>
              <a:rPr lang="ru-RU" sz="2400" dirty="0"/>
              <a:t> </a:t>
            </a:r>
            <a:r>
              <a:rPr lang="ru-RU" sz="2400" dirty="0" err="1"/>
              <a:t>підрозділах</a:t>
            </a:r>
            <a:r>
              <a:rPr lang="ru-RU" sz="2400" dirty="0"/>
              <a:t> </a:t>
            </a:r>
            <a:r>
              <a:rPr lang="ru-RU" sz="2400" dirty="0" err="1"/>
              <a:t>товариства</a:t>
            </a:r>
            <a:r>
              <a:rPr lang="ru-RU" sz="2400" dirty="0"/>
              <a:t> </a:t>
            </a:r>
            <a:r>
              <a:rPr lang="ru-RU" sz="2400" dirty="0" err="1"/>
              <a:t>згідно</a:t>
            </a:r>
            <a:r>
              <a:rPr lang="ru-RU" sz="2400" dirty="0"/>
              <a:t> з </a:t>
            </a:r>
            <a:r>
              <a:rPr lang="ru-RU" sz="2400" dirty="0" err="1"/>
              <a:t>вимогами</a:t>
            </a:r>
            <a:r>
              <a:rPr lang="ru-RU" sz="2400" dirty="0"/>
              <a:t> </a:t>
            </a:r>
            <a:r>
              <a:rPr lang="ru-RU" sz="2400" dirty="0" err="1"/>
              <a:t>Інструкції</a:t>
            </a:r>
            <a:r>
              <a:rPr lang="ru-RU" sz="2400" dirty="0"/>
              <a:t> з </a:t>
            </a:r>
            <a:r>
              <a:rPr lang="ru-RU" sz="2400" dirty="0" err="1"/>
              <a:t>діловодства</a:t>
            </a:r>
            <a:r>
              <a:rPr lang="ru-RU" sz="2400" dirty="0"/>
              <a:t>.</a:t>
            </a:r>
          </a:p>
          <a:p>
            <a:r>
              <a:rPr lang="ru-RU" sz="2400" dirty="0"/>
              <a:t> 4. </a:t>
            </a:r>
            <a:r>
              <a:rPr lang="ru-RU" sz="2400" dirty="0" err="1"/>
              <a:t>Керівникам</a:t>
            </a:r>
            <a:r>
              <a:rPr lang="ru-RU" sz="2400" dirty="0"/>
              <a:t> </a:t>
            </a:r>
            <a:r>
              <a:rPr lang="ru-RU" sz="2400" dirty="0" err="1"/>
              <a:t>структурних</a:t>
            </a:r>
            <a:r>
              <a:rPr lang="ru-RU" sz="2400" dirty="0"/>
              <a:t> </a:t>
            </a:r>
            <a:r>
              <a:rPr lang="ru-RU" sz="2400" dirty="0" err="1"/>
              <a:t>підрозділів</a:t>
            </a:r>
            <a:r>
              <a:rPr lang="ru-RU" sz="2400" dirty="0"/>
              <a:t> </a:t>
            </a:r>
            <a:r>
              <a:rPr lang="ru-RU" sz="2400" dirty="0" err="1"/>
              <a:t>забезпечити</a:t>
            </a:r>
            <a:r>
              <a:rPr lang="ru-RU" sz="2400" dirty="0"/>
              <a:t>: — </a:t>
            </a:r>
            <a:r>
              <a:rPr lang="ru-RU" sz="2400" dirty="0" err="1"/>
              <a:t>неухильне</a:t>
            </a:r>
            <a:r>
              <a:rPr lang="ru-RU" sz="2400" dirty="0"/>
              <a:t> </a:t>
            </a:r>
            <a:r>
              <a:rPr lang="ru-RU" sz="2400" dirty="0" err="1"/>
              <a:t>додержання</a:t>
            </a:r>
            <a:r>
              <a:rPr lang="ru-RU" sz="2400" dirty="0"/>
              <a:t> </a:t>
            </a:r>
            <a:r>
              <a:rPr lang="ru-RU" sz="2400" dirty="0" err="1"/>
              <a:t>вимог</a:t>
            </a:r>
            <a:r>
              <a:rPr lang="ru-RU" sz="2400" dirty="0"/>
              <a:t> </a:t>
            </a:r>
            <a:r>
              <a:rPr lang="ru-RU" sz="2400" dirty="0" err="1"/>
              <a:t>Інструкції</a:t>
            </a:r>
            <a:r>
              <a:rPr lang="ru-RU" sz="2400" dirty="0"/>
              <a:t> з </a:t>
            </a:r>
            <a:r>
              <a:rPr lang="ru-RU" sz="2400" dirty="0" err="1"/>
              <a:t>діловодства</a:t>
            </a:r>
            <a:r>
              <a:rPr lang="ru-RU" sz="2400" dirty="0"/>
              <a:t> у </a:t>
            </a:r>
            <a:r>
              <a:rPr lang="ru-RU" sz="2400" dirty="0" err="1"/>
              <a:t>відповідних</a:t>
            </a:r>
            <a:r>
              <a:rPr lang="ru-RU" sz="2400" dirty="0"/>
              <a:t> </a:t>
            </a:r>
            <a:r>
              <a:rPr lang="ru-RU" sz="2400" dirty="0" err="1"/>
              <a:t>підрозділах</a:t>
            </a:r>
            <a:r>
              <a:rPr lang="ru-RU" sz="2400" dirty="0"/>
              <a:t> </a:t>
            </a:r>
            <a:r>
              <a:rPr lang="ru-RU" sz="2400" dirty="0" err="1"/>
              <a:t>під</a:t>
            </a:r>
            <a:r>
              <a:rPr lang="ru-RU" sz="2400" dirty="0"/>
              <a:t> час </a:t>
            </a:r>
            <a:r>
              <a:rPr lang="ru-RU" sz="2400" dirty="0" err="1"/>
              <a:t>роботи</a:t>
            </a:r>
            <a:r>
              <a:rPr lang="ru-RU" sz="2400" dirty="0"/>
              <a:t> з документами, </a:t>
            </a:r>
            <a:r>
              <a:rPr lang="ru-RU" sz="2400" dirty="0" err="1"/>
              <a:t>групування</a:t>
            </a:r>
            <a:r>
              <a:rPr lang="ru-RU" sz="2400" dirty="0"/>
              <a:t> </a:t>
            </a:r>
            <a:r>
              <a:rPr lang="ru-RU" sz="2400" dirty="0" err="1"/>
              <a:t>документів</a:t>
            </a:r>
            <a:r>
              <a:rPr lang="ru-RU" sz="2400" dirty="0"/>
              <a:t> у </a:t>
            </a:r>
            <a:r>
              <a:rPr lang="ru-RU" sz="2400" dirty="0" err="1"/>
              <a:t>справи</a:t>
            </a:r>
            <a:r>
              <a:rPr lang="ru-RU" sz="2400" dirty="0"/>
              <a:t>, </a:t>
            </a:r>
            <a:r>
              <a:rPr lang="ru-RU" sz="2400" dirty="0" err="1"/>
              <a:t>організації</a:t>
            </a:r>
            <a:r>
              <a:rPr lang="ru-RU" sz="2400" dirty="0"/>
              <a:t> </a:t>
            </a:r>
            <a:r>
              <a:rPr lang="ru-RU" sz="2400" dirty="0" err="1"/>
              <a:t>зберігання</a:t>
            </a:r>
            <a:r>
              <a:rPr lang="ru-RU" sz="2400" dirty="0"/>
              <a:t> справ; — участь </a:t>
            </a:r>
            <a:r>
              <a:rPr lang="ru-RU" sz="2400" dirty="0" err="1"/>
              <a:t>працівників</a:t>
            </a:r>
            <a:r>
              <a:rPr lang="ru-RU" sz="2400" dirty="0"/>
              <a:t> у </a:t>
            </a:r>
            <a:r>
              <a:rPr lang="ru-RU" sz="2400" dirty="0" err="1"/>
              <a:t>заняттях</a:t>
            </a:r>
            <a:r>
              <a:rPr lang="ru-RU" sz="2400" dirty="0"/>
              <a:t> з </a:t>
            </a:r>
            <a:r>
              <a:rPr lang="ru-RU" sz="2400" dirty="0" err="1"/>
              <a:t>опанування</a:t>
            </a:r>
            <a:r>
              <a:rPr lang="ru-RU" sz="2400" dirty="0"/>
              <a:t> </a:t>
            </a:r>
            <a:r>
              <a:rPr lang="ru-RU" sz="2400" dirty="0" err="1"/>
              <a:t>положень</a:t>
            </a:r>
            <a:r>
              <a:rPr lang="ru-RU" sz="2400" dirty="0"/>
              <a:t> </a:t>
            </a:r>
            <a:r>
              <a:rPr lang="ru-RU" sz="2400" dirty="0" err="1"/>
              <a:t>Інструкції</a:t>
            </a:r>
            <a:r>
              <a:rPr lang="ru-RU" sz="2400" dirty="0"/>
              <a:t> з </a:t>
            </a:r>
            <a:r>
              <a:rPr lang="ru-RU" sz="2400" dirty="0" err="1"/>
              <a:t>діловодства</a:t>
            </a:r>
            <a:r>
              <a:rPr lang="ru-RU" sz="2400" dirty="0"/>
              <a:t> </a:t>
            </a:r>
            <a:r>
              <a:rPr lang="ru-RU" sz="2400" dirty="0" err="1"/>
              <a:t>згідно</a:t>
            </a:r>
            <a:r>
              <a:rPr lang="ru-RU" sz="2400" dirty="0"/>
              <a:t> з </a:t>
            </a:r>
            <a:r>
              <a:rPr lang="ru-RU" sz="2400" dirty="0" err="1"/>
              <a:t>графіком</a:t>
            </a:r>
            <a:r>
              <a:rPr lang="ru-RU" sz="2400" dirty="0"/>
              <a:t> занять.</a:t>
            </a:r>
          </a:p>
          <a:p>
            <a:r>
              <a:rPr lang="ru-RU" sz="2400" dirty="0"/>
              <a:t> 5. Начальнику </a:t>
            </a:r>
            <a:r>
              <a:rPr lang="ru-RU" sz="2400" dirty="0" err="1"/>
              <a:t>адміністративно-господарського</a:t>
            </a:r>
            <a:r>
              <a:rPr lang="ru-RU" sz="2400" dirty="0"/>
              <a:t> </a:t>
            </a:r>
            <a:r>
              <a:rPr lang="ru-RU" sz="2400" dirty="0" err="1"/>
              <a:t>відділу</a:t>
            </a:r>
            <a:r>
              <a:rPr lang="ru-RU" sz="2400" dirty="0"/>
              <a:t> </a:t>
            </a:r>
            <a:r>
              <a:rPr lang="ru-RU" sz="2400" dirty="0" err="1"/>
              <a:t>Ліпецькому</a:t>
            </a:r>
            <a:r>
              <a:rPr lang="ru-RU" sz="2400" dirty="0"/>
              <a:t> Т. М. </a:t>
            </a:r>
            <a:r>
              <a:rPr lang="ru-RU" sz="2400" dirty="0" err="1"/>
              <a:t>забезпечити</a:t>
            </a:r>
            <a:r>
              <a:rPr lang="ru-RU" sz="2400" dirty="0"/>
              <a:t> </a:t>
            </a:r>
            <a:r>
              <a:rPr lang="ru-RU" sz="2400" dirty="0" err="1"/>
              <a:t>тиражування</a:t>
            </a:r>
            <a:r>
              <a:rPr lang="ru-RU" sz="2400" dirty="0"/>
              <a:t> </a:t>
            </a:r>
            <a:r>
              <a:rPr lang="ru-RU" sz="2400" dirty="0" err="1"/>
              <a:t>Інструкції</a:t>
            </a:r>
            <a:r>
              <a:rPr lang="ru-RU" sz="2400" dirty="0"/>
              <a:t> з </a:t>
            </a:r>
            <a:r>
              <a:rPr lang="ru-RU" sz="2400" dirty="0" err="1"/>
              <a:t>діловодства</a:t>
            </a:r>
            <a:r>
              <a:rPr lang="ru-RU" sz="2400" dirty="0"/>
              <a:t> для </a:t>
            </a:r>
            <a:r>
              <a:rPr lang="ru-RU" sz="2400" dirty="0" err="1"/>
              <a:t>всіх</a:t>
            </a:r>
            <a:r>
              <a:rPr lang="ru-RU" sz="2400" dirty="0"/>
              <a:t> </a:t>
            </a:r>
            <a:r>
              <a:rPr lang="ru-RU" sz="2400" dirty="0" err="1"/>
              <a:t>структурних</a:t>
            </a:r>
            <a:r>
              <a:rPr lang="ru-RU" sz="2400" dirty="0"/>
              <a:t> </a:t>
            </a:r>
            <a:r>
              <a:rPr lang="ru-RU" sz="2400" dirty="0" err="1"/>
              <a:t>підрозділів</a:t>
            </a:r>
            <a:r>
              <a:rPr lang="ru-RU" sz="2400" dirty="0"/>
              <a:t>.</a:t>
            </a:r>
          </a:p>
          <a:p>
            <a:r>
              <a:rPr lang="ru-RU" sz="2400" dirty="0"/>
              <a:t> 6. </a:t>
            </a:r>
            <a:r>
              <a:rPr lang="ru-RU" sz="2400" dirty="0" err="1"/>
              <a:t>Визнати</a:t>
            </a:r>
            <a:r>
              <a:rPr lang="ru-RU" sz="2400" dirty="0"/>
              <a:t> таким, </a:t>
            </a:r>
            <a:r>
              <a:rPr lang="ru-RU" sz="2400" dirty="0" err="1"/>
              <a:t>що</a:t>
            </a:r>
            <a:r>
              <a:rPr lang="ru-RU" sz="2400" dirty="0"/>
              <a:t> </a:t>
            </a:r>
            <a:r>
              <a:rPr lang="ru-RU" sz="2400" dirty="0" err="1"/>
              <a:t>втратив</a:t>
            </a:r>
            <a:r>
              <a:rPr lang="ru-RU" sz="2400" dirty="0"/>
              <a:t> </a:t>
            </a:r>
            <a:r>
              <a:rPr lang="ru-RU" sz="2400" dirty="0" err="1"/>
              <a:t>чинність</a:t>
            </a:r>
            <a:r>
              <a:rPr lang="ru-RU" sz="2400" dirty="0"/>
              <a:t> наказ генерального директора ВАТ «Перлина» </a:t>
            </a:r>
            <a:r>
              <a:rPr lang="ru-RU" sz="2400" dirty="0" err="1"/>
              <a:t>від</a:t>
            </a:r>
            <a:r>
              <a:rPr lang="ru-RU" sz="2400" dirty="0"/>
              <a:t> 29 </a:t>
            </a:r>
            <a:r>
              <a:rPr lang="ru-RU" sz="2400" dirty="0" err="1"/>
              <a:t>грудня</a:t>
            </a:r>
            <a:r>
              <a:rPr lang="ru-RU" sz="2400" dirty="0"/>
              <a:t> 2019 року № 278 «Про </a:t>
            </a:r>
            <a:r>
              <a:rPr lang="ru-RU" sz="2400" dirty="0" err="1"/>
              <a:t>затвердження</a:t>
            </a:r>
            <a:r>
              <a:rPr lang="ru-RU" sz="2400" dirty="0"/>
              <a:t> правил </a:t>
            </a:r>
            <a:r>
              <a:rPr lang="ru-RU" sz="2400" dirty="0" err="1"/>
              <a:t>підготовки</a:t>
            </a:r>
            <a:r>
              <a:rPr lang="ru-RU" sz="2400" dirty="0"/>
              <a:t> і </a:t>
            </a:r>
            <a:r>
              <a:rPr lang="ru-RU" sz="2400" dirty="0" err="1"/>
              <a:t>оформлення</a:t>
            </a:r>
            <a:r>
              <a:rPr lang="ru-RU" sz="2400" dirty="0"/>
              <a:t> </a:t>
            </a:r>
            <a:r>
              <a:rPr lang="ru-RU" sz="2400" dirty="0" err="1"/>
              <a:t>документів</a:t>
            </a:r>
            <a:r>
              <a:rPr lang="ru-RU" sz="2400" dirty="0"/>
              <a:t> у ВАТ «Перлина».</a:t>
            </a:r>
          </a:p>
          <a:p>
            <a:r>
              <a:rPr lang="ru-RU" sz="2400" dirty="0"/>
              <a:t> 7. Контроль за </a:t>
            </a:r>
            <a:r>
              <a:rPr lang="ru-RU" sz="2400" dirty="0" err="1"/>
              <a:t>виконанням</a:t>
            </a:r>
            <a:r>
              <a:rPr lang="ru-RU" sz="2400" dirty="0"/>
              <a:t> </a:t>
            </a:r>
            <a:r>
              <a:rPr lang="ru-RU" sz="2400" dirty="0" err="1"/>
              <a:t>цього</a:t>
            </a:r>
            <a:r>
              <a:rPr lang="ru-RU" sz="2400" dirty="0"/>
              <a:t> наказу </a:t>
            </a:r>
            <a:r>
              <a:rPr lang="ru-RU" sz="2400" dirty="0" err="1"/>
              <a:t>покласти</a:t>
            </a:r>
            <a:r>
              <a:rPr lang="ru-RU" sz="2400" dirty="0"/>
              <a:t> на заступника генерального директора </a:t>
            </a:r>
            <a:r>
              <a:rPr lang="ru-RU" sz="2400" dirty="0" err="1"/>
              <a:t>із</a:t>
            </a:r>
            <a:r>
              <a:rPr lang="ru-RU" sz="2400" dirty="0"/>
              <a:t> </a:t>
            </a:r>
            <a:r>
              <a:rPr lang="ru-RU" sz="2400" dirty="0" err="1"/>
              <a:t>загальних</a:t>
            </a:r>
            <a:r>
              <a:rPr lang="ru-RU" sz="2400" dirty="0"/>
              <a:t> </a:t>
            </a:r>
            <a:r>
              <a:rPr lang="ru-RU" sz="2400" dirty="0" err="1"/>
              <a:t>питань</a:t>
            </a:r>
            <a:r>
              <a:rPr lang="ru-RU" sz="2400" dirty="0"/>
              <a:t> </a:t>
            </a:r>
            <a:r>
              <a:rPr lang="ru-RU" sz="2400" dirty="0" err="1"/>
              <a:t>Красинського</a:t>
            </a:r>
            <a:r>
              <a:rPr lang="ru-RU" sz="2400" dirty="0"/>
              <a:t> Ф. Й. </a:t>
            </a:r>
          </a:p>
          <a:p>
            <a:pPr marL="0" indent="0">
              <a:buNone/>
            </a:pPr>
            <a:endParaRPr lang="ru-RU" sz="2400" dirty="0"/>
          </a:p>
          <a:p>
            <a:pPr marL="0" indent="0">
              <a:buNone/>
            </a:pPr>
            <a:r>
              <a:rPr lang="ru-RU" sz="2400" dirty="0"/>
              <a:t>    Директор                       </a:t>
            </a:r>
            <a:r>
              <a:rPr lang="ru-RU" sz="2400" i="1" dirty="0" err="1"/>
              <a:t>Пригарський</a:t>
            </a:r>
            <a:r>
              <a:rPr lang="ru-RU" sz="2400" i="1" dirty="0"/>
              <a:t> </a:t>
            </a:r>
            <a:r>
              <a:rPr lang="ru-RU" sz="2400" dirty="0"/>
              <a:t>                       </a:t>
            </a:r>
            <a:r>
              <a:rPr lang="ru-RU" sz="2400" dirty="0" err="1"/>
              <a:t>Ігор</a:t>
            </a:r>
            <a:r>
              <a:rPr lang="ru-RU" sz="2400" dirty="0"/>
              <a:t> ПРИГАРСЬКИЙ</a:t>
            </a:r>
          </a:p>
        </p:txBody>
      </p:sp>
    </p:spTree>
    <p:extLst>
      <p:ext uri="{BB962C8B-B14F-4D97-AF65-F5344CB8AC3E}">
        <p14:creationId xmlns="" xmlns:p14="http://schemas.microsoft.com/office/powerpoint/2010/main" val="2925527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548680"/>
            <a:ext cx="9036496" cy="1143000"/>
          </a:xfrm>
        </p:spPr>
        <p:txBody>
          <a:bodyPr>
            <a:normAutofit fontScale="90000"/>
          </a:bodyPr>
          <a:lstStyle/>
          <a:p>
            <a:pPr algn="ctr"/>
            <a:r>
              <a:rPr lang="ru-RU" b="1" dirty="0">
                <a:latin typeface="+mn-lt"/>
              </a:rPr>
              <a:t>Структура  та  </a:t>
            </a:r>
            <a:r>
              <a:rPr lang="ru-RU" b="1" dirty="0" err="1">
                <a:latin typeface="+mn-lt"/>
              </a:rPr>
              <a:t>зміст</a:t>
            </a:r>
            <a:r>
              <a:rPr lang="ru-RU" b="1" dirty="0">
                <a:latin typeface="+mn-lt"/>
              </a:rPr>
              <a:t/>
            </a:r>
            <a:br>
              <a:rPr lang="ru-RU" b="1" dirty="0">
                <a:latin typeface="+mn-lt"/>
              </a:rPr>
            </a:br>
            <a:r>
              <a:rPr lang="ru-RU" b="1" dirty="0" err="1">
                <a:latin typeface="+mn-lt"/>
              </a:rPr>
              <a:t>Примірної</a:t>
            </a:r>
            <a:r>
              <a:rPr lang="ru-RU" b="1" dirty="0">
                <a:latin typeface="+mn-lt"/>
              </a:rPr>
              <a:t> </a:t>
            </a:r>
            <a:r>
              <a:rPr lang="ru-RU" b="1" dirty="0" err="1">
                <a:latin typeface="+mn-lt"/>
              </a:rPr>
              <a:t>інструкції</a:t>
            </a:r>
            <a:r>
              <a:rPr lang="ru-RU" b="1" dirty="0">
                <a:latin typeface="+mn-lt"/>
              </a:rPr>
              <a:t> з </a:t>
            </a:r>
            <a:r>
              <a:rPr lang="ru-RU" b="1" dirty="0" err="1">
                <a:latin typeface="+mn-lt"/>
              </a:rPr>
              <a:t>діловодства</a:t>
            </a:r>
            <a:endParaRPr lang="ru-RU" b="1" dirty="0">
              <a:latin typeface="+mn-lt"/>
            </a:endParaRPr>
          </a:p>
        </p:txBody>
      </p:sp>
      <p:sp>
        <p:nvSpPr>
          <p:cNvPr id="3" name="Объект 2"/>
          <p:cNvSpPr>
            <a:spLocks noGrp="1"/>
          </p:cNvSpPr>
          <p:nvPr>
            <p:ph idx="1"/>
          </p:nvPr>
        </p:nvSpPr>
        <p:spPr>
          <a:xfrm>
            <a:off x="107504" y="1935480"/>
            <a:ext cx="8928992" cy="4389120"/>
          </a:xfrm>
        </p:spPr>
        <p:txBody>
          <a:bodyPr>
            <a:normAutofit fontScale="55000" lnSpcReduction="20000"/>
          </a:bodyPr>
          <a:lstStyle/>
          <a:p>
            <a:pPr marL="0" indent="0">
              <a:buNone/>
            </a:pPr>
            <a:r>
              <a:rPr lang="ru-RU" sz="4000" dirty="0"/>
              <a:t>          </a:t>
            </a:r>
            <a:r>
              <a:rPr lang="ru-RU" sz="4000" dirty="0" err="1"/>
              <a:t>Примірна</a:t>
            </a:r>
            <a:r>
              <a:rPr lang="ru-RU" sz="4000" dirty="0"/>
              <a:t> </a:t>
            </a:r>
            <a:r>
              <a:rPr lang="ru-RU" sz="4000" dirty="0" err="1"/>
              <a:t>інструкція</a:t>
            </a:r>
            <a:r>
              <a:rPr lang="ru-RU" sz="4000" dirty="0"/>
              <a:t> з </a:t>
            </a:r>
            <a:r>
              <a:rPr lang="ru-RU" sz="4000" dirty="0" err="1"/>
              <a:t>діловодства</a:t>
            </a:r>
            <a:r>
              <a:rPr lang="ru-RU" sz="4000" dirty="0"/>
              <a:t>  </a:t>
            </a:r>
            <a:r>
              <a:rPr lang="ru-RU" sz="4000" dirty="0" err="1"/>
              <a:t>може</a:t>
            </a:r>
            <a:r>
              <a:rPr lang="ru-RU" sz="4000" dirty="0"/>
              <a:t>   </a:t>
            </a:r>
            <a:r>
              <a:rPr lang="ru-RU" sz="4000" dirty="0" err="1"/>
              <a:t>містити</a:t>
            </a:r>
            <a:r>
              <a:rPr lang="ru-RU" sz="4000" dirty="0"/>
              <a:t>:</a:t>
            </a:r>
          </a:p>
          <a:p>
            <a:pPr lvl="1"/>
            <a:r>
              <a:rPr lang="ru-RU" sz="4000" dirty="0"/>
              <a:t> 5 </a:t>
            </a:r>
            <a:r>
              <a:rPr lang="ru-RU" sz="4000" dirty="0" err="1" smtClean="0"/>
              <a:t>розділів</a:t>
            </a:r>
            <a:r>
              <a:rPr lang="ru-RU" sz="4000" dirty="0" smtClean="0"/>
              <a:t> / 7 </a:t>
            </a:r>
            <a:r>
              <a:rPr lang="ru-RU" sz="4000" dirty="0" err="1" smtClean="0"/>
              <a:t>розділів</a:t>
            </a:r>
            <a:r>
              <a:rPr lang="ru-RU" sz="4000" dirty="0" smtClean="0"/>
              <a:t> / 9 </a:t>
            </a:r>
            <a:r>
              <a:rPr lang="ru-RU" sz="4000" dirty="0" err="1" smtClean="0"/>
              <a:t>розділів</a:t>
            </a:r>
            <a:endParaRPr lang="ru-RU" sz="4000" dirty="0"/>
          </a:p>
          <a:p>
            <a:pPr lvl="1"/>
            <a:r>
              <a:rPr lang="ru-RU" sz="4000" dirty="0"/>
              <a:t> </a:t>
            </a:r>
            <a:r>
              <a:rPr lang="ru-RU" sz="4000" dirty="0" smtClean="0"/>
              <a:t>8 </a:t>
            </a:r>
            <a:r>
              <a:rPr lang="ru-RU" sz="4000" dirty="0" err="1" smtClean="0"/>
              <a:t>додатків</a:t>
            </a:r>
            <a:r>
              <a:rPr lang="ru-RU" sz="4000" dirty="0" smtClean="0"/>
              <a:t> / 4 </a:t>
            </a:r>
            <a:r>
              <a:rPr lang="ru-RU" sz="4000" dirty="0" err="1" smtClean="0"/>
              <a:t>додатки</a:t>
            </a:r>
            <a:r>
              <a:rPr lang="ru-RU" sz="4000" dirty="0" smtClean="0"/>
              <a:t> / 9 </a:t>
            </a:r>
            <a:r>
              <a:rPr lang="ru-RU" sz="4000" dirty="0" err="1" smtClean="0"/>
              <a:t>додатків</a:t>
            </a:r>
            <a:endParaRPr lang="ru-RU" sz="4000" dirty="0"/>
          </a:p>
          <a:p>
            <a:pPr lvl="1"/>
            <a:endParaRPr lang="ru-RU" dirty="0"/>
          </a:p>
          <a:p>
            <a:r>
              <a:rPr lang="ru-RU" sz="3800" b="1" dirty="0" err="1"/>
              <a:t>Розділ</a:t>
            </a:r>
            <a:r>
              <a:rPr lang="ru-RU" sz="3800" b="1" dirty="0"/>
              <a:t> І «</a:t>
            </a:r>
            <a:r>
              <a:rPr lang="ru-RU" sz="3800" b="1" dirty="0" err="1"/>
              <a:t>Загальні</a:t>
            </a:r>
            <a:r>
              <a:rPr lang="ru-RU" sz="3800" b="1" dirty="0"/>
              <a:t> </a:t>
            </a:r>
            <a:r>
              <a:rPr lang="ru-RU" sz="3800" b="1" dirty="0" err="1"/>
              <a:t>положення</a:t>
            </a:r>
            <a:r>
              <a:rPr lang="ru-RU" sz="3800" b="1" dirty="0"/>
              <a:t>»</a:t>
            </a:r>
          </a:p>
          <a:p>
            <a:pPr marL="0" indent="0">
              <a:buNone/>
            </a:pPr>
            <a:endParaRPr lang="ru-RU" sz="3800" b="1" dirty="0"/>
          </a:p>
          <a:p>
            <a:r>
              <a:rPr lang="ru-RU" sz="3800" b="1" dirty="0" err="1"/>
              <a:t>Розділ</a:t>
            </a:r>
            <a:r>
              <a:rPr lang="ru-RU" sz="3800" b="1" dirty="0"/>
              <a:t> ІІ </a:t>
            </a:r>
            <a:r>
              <a:rPr lang="ru-RU" sz="3400" b="1" dirty="0" smtClean="0"/>
              <a:t>«</a:t>
            </a:r>
            <a:r>
              <a:rPr lang="ru-RU" sz="3400" b="1" dirty="0" err="1" smtClean="0"/>
              <a:t>Вимоги</a:t>
            </a:r>
            <a:r>
              <a:rPr lang="ru-RU" sz="3400" b="1" dirty="0" smtClean="0"/>
              <a:t> </a:t>
            </a:r>
            <a:r>
              <a:rPr lang="ru-RU" sz="3400" b="1" dirty="0"/>
              <a:t>до </a:t>
            </a:r>
            <a:r>
              <a:rPr lang="ru-RU" sz="3400" b="1" dirty="0" err="1"/>
              <a:t>створення</a:t>
            </a:r>
            <a:r>
              <a:rPr lang="ru-RU" sz="3400" b="1" dirty="0"/>
              <a:t>, </a:t>
            </a:r>
            <a:r>
              <a:rPr lang="ru-RU" sz="3400" b="1" dirty="0" err="1"/>
              <a:t>оформлення</a:t>
            </a:r>
            <a:r>
              <a:rPr lang="ru-RU" sz="3400" b="1" dirty="0"/>
              <a:t> та </a:t>
            </a:r>
            <a:r>
              <a:rPr lang="ru-RU" sz="3400" b="1" dirty="0" err="1"/>
              <a:t>документування</a:t>
            </a:r>
            <a:r>
              <a:rPr lang="ru-RU" sz="3400" b="1" dirty="0"/>
              <a:t> </a:t>
            </a:r>
            <a:r>
              <a:rPr lang="ru-RU" sz="3400" b="1" dirty="0" err="1" smtClean="0"/>
              <a:t>управлінської</a:t>
            </a:r>
            <a:r>
              <a:rPr lang="ru-RU" sz="3400" b="1" dirty="0" smtClean="0"/>
              <a:t>  </a:t>
            </a:r>
            <a:r>
              <a:rPr lang="ru-RU" sz="3400" b="1" dirty="0" err="1"/>
              <a:t>інформації</a:t>
            </a:r>
            <a:r>
              <a:rPr lang="ru-RU" sz="3400" b="1" dirty="0" smtClean="0"/>
              <a:t>» </a:t>
            </a:r>
            <a:endParaRPr lang="ru-RU" sz="3400" b="1" dirty="0"/>
          </a:p>
          <a:p>
            <a:pPr lvl="2">
              <a:buFont typeface="Wingdings" pitchFamily="2" charset="2"/>
              <a:buChar char="Ø"/>
            </a:pPr>
            <a:r>
              <a:rPr lang="ru-RU" sz="2800" dirty="0" err="1"/>
              <a:t>Загальні</a:t>
            </a:r>
            <a:r>
              <a:rPr lang="ru-RU" sz="2800" dirty="0"/>
              <a:t> </a:t>
            </a:r>
            <a:r>
              <a:rPr lang="ru-RU" sz="2800" dirty="0" err="1"/>
              <a:t>вимоги</a:t>
            </a:r>
            <a:r>
              <a:rPr lang="ru-RU" sz="2800" dirty="0"/>
              <a:t> до </a:t>
            </a:r>
            <a:r>
              <a:rPr lang="ru-RU" sz="2800" dirty="0" err="1"/>
              <a:t>створення</a:t>
            </a:r>
            <a:r>
              <a:rPr lang="ru-RU" sz="2800" dirty="0"/>
              <a:t> та </a:t>
            </a:r>
            <a:r>
              <a:rPr lang="ru-RU" sz="2800" dirty="0" err="1"/>
              <a:t>оформлення</a:t>
            </a:r>
            <a:r>
              <a:rPr lang="ru-RU" sz="2800" dirty="0"/>
              <a:t> </a:t>
            </a:r>
            <a:r>
              <a:rPr lang="ru-RU" sz="2800" dirty="0" err="1"/>
              <a:t>документів</a:t>
            </a:r>
            <a:r>
              <a:rPr lang="ru-RU" sz="2800" dirty="0"/>
              <a:t> </a:t>
            </a:r>
          </a:p>
          <a:p>
            <a:pPr lvl="2">
              <a:buFont typeface="Wingdings" pitchFamily="2" charset="2"/>
              <a:buChar char="Ø"/>
            </a:pPr>
            <a:r>
              <a:rPr lang="ru-RU" sz="2800" dirty="0"/>
              <a:t>Бланки </a:t>
            </a:r>
            <a:r>
              <a:rPr lang="ru-RU" sz="2800" dirty="0" err="1"/>
              <a:t>документів</a:t>
            </a:r>
            <a:endParaRPr lang="ru-RU" sz="2800" dirty="0"/>
          </a:p>
          <a:p>
            <a:pPr lvl="2">
              <a:buFont typeface="Wingdings" pitchFamily="2" charset="2"/>
              <a:buChar char="Ø"/>
            </a:pPr>
            <a:r>
              <a:rPr lang="ru-RU" sz="2800" dirty="0"/>
              <a:t> </a:t>
            </a:r>
            <a:r>
              <a:rPr lang="ru-RU" sz="2800" dirty="0" err="1"/>
              <a:t>Оформлення</a:t>
            </a:r>
            <a:r>
              <a:rPr lang="ru-RU" sz="2800" dirty="0"/>
              <a:t> </a:t>
            </a:r>
            <a:r>
              <a:rPr lang="ru-RU" sz="2800" dirty="0" err="1"/>
              <a:t>реквізитів</a:t>
            </a:r>
            <a:r>
              <a:rPr lang="ru-RU" sz="2800" dirty="0"/>
              <a:t> </a:t>
            </a:r>
            <a:r>
              <a:rPr lang="ru-RU" sz="2800" dirty="0" err="1"/>
              <a:t>документів</a:t>
            </a:r>
            <a:r>
              <a:rPr lang="ru-RU" sz="2800" dirty="0"/>
              <a:t> </a:t>
            </a:r>
          </a:p>
          <a:p>
            <a:pPr lvl="2">
              <a:buFont typeface="Wingdings" pitchFamily="2" charset="2"/>
              <a:buChar char="Ø"/>
            </a:pPr>
            <a:r>
              <a:rPr lang="ru-RU" sz="2800" dirty="0" err="1"/>
              <a:t>Складення</a:t>
            </a:r>
            <a:r>
              <a:rPr lang="ru-RU" sz="2800" dirty="0"/>
              <a:t> </a:t>
            </a:r>
            <a:r>
              <a:rPr lang="ru-RU" sz="2800" dirty="0" err="1"/>
              <a:t>деяких</a:t>
            </a:r>
            <a:r>
              <a:rPr lang="ru-RU" sz="2800" dirty="0"/>
              <a:t> </a:t>
            </a:r>
            <a:r>
              <a:rPr lang="ru-RU" sz="2800" dirty="0" err="1"/>
              <a:t>видів</a:t>
            </a:r>
            <a:r>
              <a:rPr lang="ru-RU" sz="2800" dirty="0"/>
              <a:t> </a:t>
            </a:r>
            <a:r>
              <a:rPr lang="ru-RU" sz="2800" dirty="0" err="1"/>
              <a:t>документів</a:t>
            </a:r>
            <a:endParaRPr lang="ru-RU" sz="2800" dirty="0"/>
          </a:p>
          <a:p>
            <a:pPr lvl="5"/>
            <a:r>
              <a:rPr lang="ru-RU" sz="2400" dirty="0" err="1"/>
              <a:t>Накази</a:t>
            </a:r>
            <a:r>
              <a:rPr lang="ru-RU" sz="2400" dirty="0"/>
              <a:t> </a:t>
            </a:r>
          </a:p>
          <a:p>
            <a:pPr lvl="5"/>
            <a:r>
              <a:rPr lang="ru-RU" sz="2400" dirty="0" err="1"/>
              <a:t>Протоколи</a:t>
            </a:r>
            <a:r>
              <a:rPr lang="ru-RU" sz="2400" dirty="0"/>
              <a:t> </a:t>
            </a:r>
          </a:p>
          <a:p>
            <a:pPr lvl="5"/>
            <a:r>
              <a:rPr lang="ru-RU" sz="2400" dirty="0" err="1"/>
              <a:t>Службові</a:t>
            </a:r>
            <a:r>
              <a:rPr lang="ru-RU" sz="2400" dirty="0"/>
              <a:t> </a:t>
            </a:r>
            <a:r>
              <a:rPr lang="ru-RU" sz="2400" dirty="0" err="1"/>
              <a:t>листи</a:t>
            </a:r>
            <a:endParaRPr lang="ru-RU" sz="2400" dirty="0"/>
          </a:p>
          <a:p>
            <a:pPr lvl="1"/>
            <a:endParaRPr lang="ru-RU" dirty="0"/>
          </a:p>
          <a:p>
            <a:pPr marL="0" indent="0" algn="ctr">
              <a:buNone/>
            </a:pPr>
            <a:r>
              <a:rPr lang="ru-RU" b="1" dirty="0"/>
              <a:t> </a:t>
            </a:r>
            <a:endParaRPr lang="ru-RU" dirty="0"/>
          </a:p>
        </p:txBody>
      </p:sp>
    </p:spTree>
    <p:extLst>
      <p:ext uri="{BB962C8B-B14F-4D97-AF65-F5344CB8AC3E}">
        <p14:creationId xmlns="" xmlns:p14="http://schemas.microsoft.com/office/powerpoint/2010/main" val="2271854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908720"/>
            <a:ext cx="8892480" cy="5415880"/>
          </a:xfrm>
        </p:spPr>
        <p:txBody>
          <a:bodyPr>
            <a:normAutofit/>
          </a:bodyPr>
          <a:lstStyle/>
          <a:p>
            <a:r>
              <a:rPr lang="ru-RU" sz="3200" b="1" dirty="0" err="1"/>
              <a:t>розділ</a:t>
            </a:r>
            <a:r>
              <a:rPr lang="ru-RU" sz="3200" b="1" dirty="0"/>
              <a:t> ІІІ </a:t>
            </a:r>
            <a:r>
              <a:rPr lang="ru-RU" sz="3200" b="1" dirty="0" smtClean="0"/>
              <a:t>«</a:t>
            </a:r>
            <a:r>
              <a:rPr lang="ru-RU" sz="3200" b="1" dirty="0" err="1" smtClean="0"/>
              <a:t>Вимоги</a:t>
            </a:r>
            <a:r>
              <a:rPr lang="ru-RU" sz="3200" b="1" dirty="0" smtClean="0"/>
              <a:t> </a:t>
            </a:r>
            <a:r>
              <a:rPr lang="ru-RU" sz="3200" b="1" dirty="0"/>
              <a:t>до </a:t>
            </a:r>
            <a:r>
              <a:rPr lang="ru-RU" sz="3200" b="1" dirty="0" err="1"/>
              <a:t>складання</a:t>
            </a:r>
            <a:r>
              <a:rPr lang="ru-RU" sz="3200" b="1" dirty="0"/>
              <a:t> </a:t>
            </a:r>
            <a:r>
              <a:rPr lang="ru-RU" sz="3200" b="1" dirty="0" err="1"/>
              <a:t>деяких</a:t>
            </a:r>
            <a:r>
              <a:rPr lang="ru-RU" sz="3200" b="1" dirty="0"/>
              <a:t> </a:t>
            </a:r>
            <a:r>
              <a:rPr lang="ru-RU" sz="3200" b="1" dirty="0" err="1"/>
              <a:t>видів</a:t>
            </a:r>
            <a:r>
              <a:rPr lang="ru-RU" sz="3200" b="1" dirty="0"/>
              <a:t> </a:t>
            </a:r>
            <a:r>
              <a:rPr lang="ru-RU" sz="3200" b="1" dirty="0" err="1"/>
              <a:t>документів</a:t>
            </a:r>
            <a:r>
              <a:rPr lang="ru-RU" sz="3200" b="1" dirty="0" smtClean="0"/>
              <a:t>»</a:t>
            </a:r>
            <a:endParaRPr lang="ru-RU" sz="3200" b="1" dirty="0"/>
          </a:p>
          <a:p>
            <a:r>
              <a:rPr lang="ru-RU" sz="3200" b="1" dirty="0"/>
              <a:t> </a:t>
            </a:r>
            <a:r>
              <a:rPr lang="ru-RU" sz="3200" b="1" dirty="0" err="1"/>
              <a:t>розділ</a:t>
            </a:r>
            <a:r>
              <a:rPr lang="ru-RU" sz="3200" b="1" dirty="0"/>
              <a:t> І</a:t>
            </a:r>
            <a:r>
              <a:rPr lang="en-US" sz="3200" b="1" dirty="0"/>
              <a:t>V </a:t>
            </a:r>
            <a:r>
              <a:rPr lang="uk-UA" sz="3200" b="1" dirty="0" smtClean="0"/>
              <a:t>«</a:t>
            </a:r>
            <a:r>
              <a:rPr lang="ru-RU" sz="3200" b="1" dirty="0" err="1"/>
              <a:t>Реєстрація</a:t>
            </a:r>
            <a:r>
              <a:rPr lang="ru-RU" sz="3200" b="1" dirty="0"/>
              <a:t> </a:t>
            </a:r>
            <a:r>
              <a:rPr lang="ru-RU" sz="3200" b="1" dirty="0" err="1" smtClean="0"/>
              <a:t>документів</a:t>
            </a:r>
            <a:r>
              <a:rPr lang="ru-RU" sz="3200" b="1" dirty="0" smtClean="0"/>
              <a:t>»</a:t>
            </a:r>
            <a:endParaRPr lang="ru-RU" sz="3200" b="1" dirty="0"/>
          </a:p>
          <a:p>
            <a:r>
              <a:rPr lang="ru-RU" sz="3200" b="1" dirty="0" err="1"/>
              <a:t>розділ</a:t>
            </a:r>
            <a:r>
              <a:rPr lang="ru-RU" sz="3200" b="1" dirty="0"/>
              <a:t> </a:t>
            </a:r>
            <a:r>
              <a:rPr lang="en-US" sz="3200" b="1" dirty="0"/>
              <a:t>V </a:t>
            </a:r>
            <a:r>
              <a:rPr lang="en-US" sz="3200" b="1" dirty="0" smtClean="0"/>
              <a:t>«</a:t>
            </a:r>
            <a:r>
              <a:rPr lang="ru-RU" sz="3200" b="1" dirty="0" err="1"/>
              <a:t>Складання</a:t>
            </a:r>
            <a:r>
              <a:rPr lang="ru-RU" sz="3200" b="1" dirty="0"/>
              <a:t> </a:t>
            </a:r>
            <a:r>
              <a:rPr lang="ru-RU" sz="3200" b="1" dirty="0" err="1"/>
              <a:t>номенклатури</a:t>
            </a:r>
            <a:r>
              <a:rPr lang="ru-RU" sz="3200" b="1" dirty="0"/>
              <a:t> справ</a:t>
            </a:r>
            <a:r>
              <a:rPr lang="ru-RU" sz="3200" b="1" dirty="0" smtClean="0"/>
              <a:t>»</a:t>
            </a:r>
          </a:p>
          <a:p>
            <a:r>
              <a:rPr lang="ru-RU" sz="3200" b="1" dirty="0" err="1"/>
              <a:t>розділ</a:t>
            </a:r>
            <a:r>
              <a:rPr lang="ru-RU" sz="3200" b="1" dirty="0"/>
              <a:t> </a:t>
            </a:r>
            <a:r>
              <a:rPr lang="en-US" sz="3200" b="1" dirty="0" smtClean="0"/>
              <a:t>V</a:t>
            </a:r>
            <a:r>
              <a:rPr lang="uk-UA" sz="3200" b="1" dirty="0" smtClean="0"/>
              <a:t>І «</a:t>
            </a:r>
            <a:r>
              <a:rPr lang="ru-RU" sz="3200" b="1" dirty="0" err="1" smtClean="0"/>
              <a:t>Формування</a:t>
            </a:r>
            <a:r>
              <a:rPr lang="ru-RU" sz="3200" b="1" dirty="0" smtClean="0"/>
              <a:t> </a:t>
            </a:r>
            <a:r>
              <a:rPr lang="ru-RU" sz="3200" b="1" dirty="0"/>
              <a:t>справ, </a:t>
            </a:r>
            <a:r>
              <a:rPr lang="ru-RU" sz="3200" b="1" dirty="0" err="1"/>
              <a:t>зберігання</a:t>
            </a:r>
            <a:r>
              <a:rPr lang="ru-RU" sz="3200" b="1" dirty="0"/>
              <a:t> </a:t>
            </a:r>
            <a:r>
              <a:rPr lang="ru-RU" sz="3200" b="1" dirty="0" err="1" smtClean="0"/>
              <a:t>документів</a:t>
            </a:r>
            <a:r>
              <a:rPr lang="ru-RU" sz="3200" b="1" dirty="0" smtClean="0"/>
              <a:t>»</a:t>
            </a:r>
          </a:p>
          <a:p>
            <a:r>
              <a:rPr lang="en-US" sz="3200" b="1" dirty="0" smtClean="0"/>
              <a:t> </a:t>
            </a:r>
            <a:r>
              <a:rPr lang="ru-RU" sz="3200" b="1" dirty="0" err="1"/>
              <a:t>розділ</a:t>
            </a:r>
            <a:r>
              <a:rPr lang="ru-RU" sz="3200" b="1" dirty="0"/>
              <a:t> </a:t>
            </a:r>
            <a:r>
              <a:rPr lang="en-US" sz="3200" b="1" dirty="0"/>
              <a:t>V</a:t>
            </a:r>
            <a:r>
              <a:rPr lang="uk-UA" sz="3200" b="1" dirty="0" smtClean="0"/>
              <a:t>ІІ </a:t>
            </a:r>
            <a:r>
              <a:rPr lang="en-US" sz="3200" b="1" dirty="0" smtClean="0"/>
              <a:t>«</a:t>
            </a:r>
            <a:r>
              <a:rPr lang="ru-RU" sz="3200" b="1" dirty="0" err="1"/>
              <a:t>Експертиза</a:t>
            </a:r>
            <a:r>
              <a:rPr lang="ru-RU" sz="3200" b="1" dirty="0"/>
              <a:t> </a:t>
            </a:r>
            <a:r>
              <a:rPr lang="ru-RU" sz="3200" b="1" dirty="0" err="1"/>
              <a:t>цінності</a:t>
            </a:r>
            <a:r>
              <a:rPr lang="ru-RU" sz="3200" b="1" dirty="0"/>
              <a:t> </a:t>
            </a:r>
            <a:r>
              <a:rPr lang="ru-RU" sz="3200" b="1" dirty="0" err="1"/>
              <a:t>документів</a:t>
            </a:r>
            <a:r>
              <a:rPr lang="ru-RU" sz="3200" b="1" dirty="0"/>
              <a:t>.</a:t>
            </a:r>
            <a:r>
              <a:rPr lang="ru-RU" sz="3200" b="1" dirty="0" smtClean="0"/>
              <a:t>» </a:t>
            </a:r>
            <a:endParaRPr lang="ru-RU" sz="3200" b="1" dirty="0"/>
          </a:p>
          <a:p>
            <a:endParaRPr lang="ru-RU" sz="3200" b="1" dirty="0"/>
          </a:p>
        </p:txBody>
      </p:sp>
    </p:spTree>
    <p:extLst>
      <p:ext uri="{BB962C8B-B14F-4D97-AF65-F5344CB8AC3E}">
        <p14:creationId xmlns="" xmlns:p14="http://schemas.microsoft.com/office/powerpoint/2010/main" val="3246494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9402"/>
            <a:ext cx="8229600" cy="708688"/>
          </a:xfrm>
        </p:spPr>
        <p:txBody>
          <a:bodyPr>
            <a:normAutofit fontScale="90000"/>
          </a:bodyPr>
          <a:lstStyle/>
          <a:p>
            <a:pPr algn="ctr"/>
            <a:r>
              <a:rPr lang="en-US" dirty="0"/>
              <a:t/>
            </a:r>
            <a:br>
              <a:rPr lang="en-US" dirty="0"/>
            </a:br>
            <a:r>
              <a:rPr lang="en-US" dirty="0"/>
              <a:t/>
            </a:r>
            <a:br>
              <a:rPr lang="en-US" dirty="0"/>
            </a:br>
            <a:r>
              <a:rPr lang="ru-RU" sz="4400" b="1" dirty="0"/>
              <a:t>Треба знати!</a:t>
            </a:r>
            <a:r>
              <a:rPr lang="ru-RU" sz="4400" dirty="0"/>
              <a:t> </a:t>
            </a:r>
            <a:endParaRPr lang="ru-RU" sz="4400" b="1" dirty="0">
              <a:latin typeface="+mn-lt"/>
            </a:endParaRPr>
          </a:p>
        </p:txBody>
      </p:sp>
      <p:pic>
        <p:nvPicPr>
          <p:cNvPr id="10" name="Объект 9"/>
          <p:cNvPicPr>
            <a:picLocks noGrp="1" noChangeAspect="1"/>
          </p:cNvPicPr>
          <p:nvPr>
            <p:ph idx="1"/>
          </p:nvPr>
        </p:nvPicPr>
        <p:blipFill>
          <a:blip r:embed="rId2" cstate="print"/>
          <a:stretch>
            <a:fillRect/>
          </a:stretch>
        </p:blipFill>
        <p:spPr>
          <a:xfrm>
            <a:off x="179512" y="2945275"/>
            <a:ext cx="8964488" cy="1865184"/>
          </a:xfrm>
          <a:prstGeom prst="rect">
            <a:avLst/>
          </a:prstGeom>
        </p:spPr>
      </p:pic>
      <p:grpSp>
        <p:nvGrpSpPr>
          <p:cNvPr id="4" name="Группа 3"/>
          <p:cNvGrpSpPr/>
          <p:nvPr/>
        </p:nvGrpSpPr>
        <p:grpSpPr>
          <a:xfrm>
            <a:off x="179512" y="917051"/>
            <a:ext cx="8964488" cy="2007605"/>
            <a:chOff x="978608" y="1878489"/>
            <a:chExt cx="4859221" cy="932605"/>
          </a:xfrm>
        </p:grpSpPr>
        <p:sp>
          <p:nvSpPr>
            <p:cNvPr id="5" name="Freeform 584">
              <a:extLst>
                <a:ext uri="{FF2B5EF4-FFF2-40B4-BE49-F238E27FC236}">
                  <a16:creationId xmlns="" xmlns:a16="http://schemas.microsoft.com/office/drawing/2014/main" id="{8C5F3149-7B37-4AA0-B550-FB61ABB5577C}"/>
                </a:ext>
              </a:extLst>
            </p:cNvPr>
            <p:cNvSpPr>
              <a:spLocks/>
            </p:cNvSpPr>
            <p:nvPr/>
          </p:nvSpPr>
          <p:spPr bwMode="auto">
            <a:xfrm>
              <a:off x="978608" y="1952060"/>
              <a:ext cx="4859221" cy="859034"/>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chemeClr val="bg2">
                <a:lumMod val="9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6" name="Freeform 586">
              <a:extLst>
                <a:ext uri="{FF2B5EF4-FFF2-40B4-BE49-F238E27FC236}">
                  <a16:creationId xmlns="" xmlns:a16="http://schemas.microsoft.com/office/drawing/2014/main" id="{3D3DD053-3536-4D6E-AD4F-FB84E273F172}"/>
                </a:ext>
              </a:extLst>
            </p:cNvPr>
            <p:cNvSpPr>
              <a:spLocks/>
            </p:cNvSpPr>
            <p:nvPr/>
          </p:nvSpPr>
          <p:spPr bwMode="auto">
            <a:xfrm>
              <a:off x="1838281" y="1944808"/>
              <a:ext cx="3900364" cy="674585"/>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a:p>
          </p:txBody>
        </p:sp>
        <p:sp>
          <p:nvSpPr>
            <p:cNvPr id="7" name="Freeform 588">
              <a:extLst>
                <a:ext uri="{FF2B5EF4-FFF2-40B4-BE49-F238E27FC236}">
                  <a16:creationId xmlns="" xmlns:a16="http://schemas.microsoft.com/office/drawing/2014/main" id="{B99803D2-C1FC-4302-9057-141EBD8CF69F}"/>
                </a:ext>
              </a:extLst>
            </p:cNvPr>
            <p:cNvSpPr>
              <a:spLocks/>
            </p:cNvSpPr>
            <p:nvPr/>
          </p:nvSpPr>
          <p:spPr bwMode="auto">
            <a:xfrm>
              <a:off x="978608" y="1878489"/>
              <a:ext cx="1145379" cy="857997"/>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 name="Freeform: Shape 97">
              <a:extLst>
                <a:ext uri="{FF2B5EF4-FFF2-40B4-BE49-F238E27FC236}">
                  <a16:creationId xmlns="" xmlns:a16="http://schemas.microsoft.com/office/drawing/2014/main" id="{F7CEB0A2-6F56-453A-BDFA-0F7D0E2EA34A}"/>
                </a:ext>
              </a:extLst>
            </p:cNvPr>
            <p:cNvSpPr>
              <a:spLocks/>
            </p:cNvSpPr>
            <p:nvPr/>
          </p:nvSpPr>
          <p:spPr bwMode="auto">
            <a:xfrm>
              <a:off x="1896016" y="2307487"/>
              <a:ext cx="3941813"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9" name="Freeform 585">
              <a:extLst>
                <a:ext uri="{FF2B5EF4-FFF2-40B4-BE49-F238E27FC236}">
                  <a16:creationId xmlns="" xmlns:a16="http://schemas.microsoft.com/office/drawing/2014/main" id="{934FE23C-0998-4DE4-A967-1D8FFD9046F6}"/>
                </a:ext>
              </a:extLst>
            </p:cNvPr>
            <p:cNvSpPr>
              <a:spLocks/>
            </p:cNvSpPr>
            <p:nvPr/>
          </p:nvSpPr>
          <p:spPr bwMode="auto">
            <a:xfrm>
              <a:off x="1206579" y="2053579"/>
              <a:ext cx="694944" cy="52120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r>
                <a:rPr lang="en-US" sz="3300" b="1" dirty="0">
                  <a:solidFill>
                    <a:srgbClr val="191C21"/>
                  </a:solidFill>
                </a:rPr>
                <a:t>1</a:t>
              </a:r>
            </a:p>
          </p:txBody>
        </p:sp>
      </p:grpSp>
      <p:grpSp>
        <p:nvGrpSpPr>
          <p:cNvPr id="11" name="Группа 10"/>
          <p:cNvGrpSpPr/>
          <p:nvPr/>
        </p:nvGrpSpPr>
        <p:grpSpPr>
          <a:xfrm>
            <a:off x="179512" y="4812461"/>
            <a:ext cx="8964488" cy="1802412"/>
            <a:chOff x="978608" y="3118470"/>
            <a:chExt cx="4859221" cy="932606"/>
          </a:xfrm>
        </p:grpSpPr>
        <p:sp>
          <p:nvSpPr>
            <p:cNvPr id="12" name="Freeform 584">
              <a:extLst>
                <a:ext uri="{FF2B5EF4-FFF2-40B4-BE49-F238E27FC236}">
                  <a16:creationId xmlns="" xmlns:a16="http://schemas.microsoft.com/office/drawing/2014/main" id="{E5AAF15A-C37E-4D17-9A1F-67B6755E29B2}"/>
                </a:ext>
              </a:extLst>
            </p:cNvPr>
            <p:cNvSpPr>
              <a:spLocks/>
            </p:cNvSpPr>
            <p:nvPr/>
          </p:nvSpPr>
          <p:spPr bwMode="auto">
            <a:xfrm>
              <a:off x="978608" y="3192042"/>
              <a:ext cx="4859221" cy="859034"/>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chemeClr val="bg2">
                <a:lumMod val="9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3" name="Freeform 588">
              <a:extLst>
                <a:ext uri="{FF2B5EF4-FFF2-40B4-BE49-F238E27FC236}">
                  <a16:creationId xmlns="" xmlns:a16="http://schemas.microsoft.com/office/drawing/2014/main" id="{1C26D83F-4ED2-45B1-8CE9-337CAA1C3362}"/>
                </a:ext>
              </a:extLst>
            </p:cNvPr>
            <p:cNvSpPr>
              <a:spLocks/>
            </p:cNvSpPr>
            <p:nvPr/>
          </p:nvSpPr>
          <p:spPr bwMode="auto">
            <a:xfrm>
              <a:off x="978608" y="3118470"/>
              <a:ext cx="1145379" cy="857997"/>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4" name="Freeform: Shape 108">
              <a:extLst>
                <a:ext uri="{FF2B5EF4-FFF2-40B4-BE49-F238E27FC236}">
                  <a16:creationId xmlns="" xmlns:a16="http://schemas.microsoft.com/office/drawing/2014/main" id="{B13A79B5-6223-4D39-8CA0-378BE917EE55}"/>
                </a:ext>
              </a:extLst>
            </p:cNvPr>
            <p:cNvSpPr>
              <a:spLocks/>
            </p:cNvSpPr>
            <p:nvPr/>
          </p:nvSpPr>
          <p:spPr bwMode="auto">
            <a:xfrm>
              <a:off x="1896016" y="3547469"/>
              <a:ext cx="3941813"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15" name="Freeform 585">
              <a:extLst>
                <a:ext uri="{FF2B5EF4-FFF2-40B4-BE49-F238E27FC236}">
                  <a16:creationId xmlns="" xmlns:a16="http://schemas.microsoft.com/office/drawing/2014/main" id="{02F69E37-6DEF-4F6D-9E8B-2C604DB3CD46}"/>
                </a:ext>
              </a:extLst>
            </p:cNvPr>
            <p:cNvSpPr>
              <a:spLocks/>
            </p:cNvSpPr>
            <p:nvPr/>
          </p:nvSpPr>
          <p:spPr bwMode="auto">
            <a:xfrm>
              <a:off x="1206578" y="3288412"/>
              <a:ext cx="689439" cy="517079"/>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r>
                <a:rPr lang="en-US" sz="3300" b="1" dirty="0">
                  <a:solidFill>
                    <a:srgbClr val="191C21"/>
                  </a:solidFill>
                </a:rPr>
                <a:t>3</a:t>
              </a:r>
            </a:p>
          </p:txBody>
        </p:sp>
      </p:grpSp>
      <p:sp>
        <p:nvSpPr>
          <p:cNvPr id="16" name="Прямоугольник 15"/>
          <p:cNvSpPr/>
          <p:nvPr/>
        </p:nvSpPr>
        <p:spPr>
          <a:xfrm>
            <a:off x="2440548" y="979324"/>
            <a:ext cx="6404161" cy="1477328"/>
          </a:xfrm>
          <a:prstGeom prst="rect">
            <a:avLst/>
          </a:prstGeom>
        </p:spPr>
        <p:txBody>
          <a:bodyPr wrap="square">
            <a:spAutoFit/>
          </a:bodyPr>
          <a:lstStyle/>
          <a:p>
            <a:pPr algn="just"/>
            <a:r>
              <a:rPr lang="ru-RU" dirty="0"/>
              <a:t>Для </a:t>
            </a:r>
            <a:r>
              <a:rPr lang="ru-RU" dirty="0" err="1"/>
              <a:t>підготовки</a:t>
            </a:r>
            <a:r>
              <a:rPr lang="ru-RU" dirty="0"/>
              <a:t> </a:t>
            </a:r>
            <a:r>
              <a:rPr lang="ru-RU" dirty="0" err="1"/>
              <a:t>інструкції</a:t>
            </a:r>
            <a:r>
              <a:rPr lang="ru-RU" dirty="0"/>
              <a:t> з </a:t>
            </a:r>
            <a:r>
              <a:rPr lang="ru-RU" dirty="0" err="1"/>
              <a:t>діловодства</a:t>
            </a:r>
            <a:r>
              <a:rPr lang="ru-RU" dirty="0"/>
              <a:t> </a:t>
            </a:r>
            <a:r>
              <a:rPr lang="ru-RU" dirty="0" err="1"/>
              <a:t>слід</a:t>
            </a:r>
            <a:r>
              <a:rPr lang="ru-RU" dirty="0"/>
              <a:t> </a:t>
            </a:r>
            <a:r>
              <a:rPr lang="ru-RU" dirty="0" err="1"/>
              <a:t>ураховувати</a:t>
            </a:r>
            <a:r>
              <a:rPr lang="ru-RU" dirty="0"/>
              <a:t>  </a:t>
            </a:r>
            <a:r>
              <a:rPr lang="ru-RU" dirty="0" err="1"/>
              <a:t>внутрішні</a:t>
            </a:r>
            <a:r>
              <a:rPr lang="ru-RU" dirty="0"/>
              <a:t> </a:t>
            </a:r>
            <a:r>
              <a:rPr lang="ru-RU" dirty="0" err="1"/>
              <a:t>нормативні</a:t>
            </a:r>
            <a:r>
              <a:rPr lang="ru-RU" dirty="0"/>
              <a:t> </a:t>
            </a:r>
            <a:r>
              <a:rPr lang="ru-RU" dirty="0" err="1"/>
              <a:t>документи</a:t>
            </a:r>
            <a:r>
              <a:rPr lang="ru-RU" dirty="0"/>
              <a:t> закладу  (статут, </a:t>
            </a:r>
            <a:r>
              <a:rPr lang="ru-RU" dirty="0" err="1"/>
              <a:t>положення</a:t>
            </a:r>
            <a:r>
              <a:rPr lang="ru-RU" dirty="0"/>
              <a:t>, </a:t>
            </a:r>
            <a:r>
              <a:rPr lang="ru-RU" dirty="0" err="1"/>
              <a:t>регламенти</a:t>
            </a:r>
            <a:r>
              <a:rPr lang="ru-RU" dirty="0"/>
              <a:t>, </a:t>
            </a:r>
            <a:r>
              <a:rPr lang="ru-RU" dirty="0" err="1"/>
              <a:t>штатні</a:t>
            </a:r>
            <a:r>
              <a:rPr lang="ru-RU" dirty="0"/>
              <a:t> </a:t>
            </a:r>
            <a:r>
              <a:rPr lang="ru-RU" dirty="0" err="1"/>
              <a:t>розписи</a:t>
            </a:r>
            <a:r>
              <a:rPr lang="ru-RU" dirty="0"/>
              <a:t>, </a:t>
            </a:r>
            <a:r>
              <a:rPr lang="ru-RU" dirty="0" err="1"/>
              <a:t>посадові</a:t>
            </a:r>
            <a:r>
              <a:rPr lang="ru-RU" dirty="0"/>
              <a:t> </a:t>
            </a:r>
            <a:r>
              <a:rPr lang="ru-RU" dirty="0" err="1"/>
              <a:t>інструкції</a:t>
            </a:r>
            <a:r>
              <a:rPr lang="ru-RU" dirty="0"/>
              <a:t>), в </a:t>
            </a:r>
            <a:r>
              <a:rPr lang="ru-RU" dirty="0" err="1"/>
              <a:t>яких</a:t>
            </a:r>
            <a:r>
              <a:rPr lang="ru-RU" dirty="0"/>
              <a:t> </a:t>
            </a:r>
            <a:r>
              <a:rPr lang="ru-RU" dirty="0" err="1"/>
              <a:t>визначено</a:t>
            </a:r>
            <a:r>
              <a:rPr lang="ru-RU" dirty="0"/>
              <a:t> статус закладу, </a:t>
            </a:r>
            <a:r>
              <a:rPr lang="ru-RU" dirty="0" err="1"/>
              <a:t>компетенцію</a:t>
            </a:r>
            <a:r>
              <a:rPr lang="ru-RU" dirty="0"/>
              <a:t> </a:t>
            </a:r>
            <a:r>
              <a:rPr lang="ru-RU" dirty="0" err="1"/>
              <a:t>керівництва</a:t>
            </a:r>
            <a:r>
              <a:rPr lang="ru-RU" dirty="0"/>
              <a:t> та </a:t>
            </a:r>
            <a:r>
              <a:rPr lang="ru-RU" dirty="0" err="1"/>
              <a:t>колективу</a:t>
            </a:r>
            <a:r>
              <a:rPr lang="ru-RU" dirty="0"/>
              <a:t> і право </a:t>
            </a:r>
            <a:r>
              <a:rPr lang="ru-RU" dirty="0" err="1"/>
              <a:t>видавати</a:t>
            </a:r>
            <a:r>
              <a:rPr lang="ru-RU" dirty="0"/>
              <a:t> </a:t>
            </a:r>
            <a:r>
              <a:rPr lang="ru-RU" dirty="0" err="1"/>
              <a:t>ті</a:t>
            </a:r>
            <a:r>
              <a:rPr lang="ru-RU" dirty="0"/>
              <a:t> </a:t>
            </a:r>
            <a:r>
              <a:rPr lang="ru-RU" dirty="0" err="1"/>
              <a:t>чи</a:t>
            </a:r>
            <a:r>
              <a:rPr lang="ru-RU" dirty="0"/>
              <a:t> </a:t>
            </a:r>
            <a:r>
              <a:rPr lang="ru-RU" dirty="0" err="1"/>
              <a:t>інші</a:t>
            </a:r>
            <a:r>
              <a:rPr lang="ru-RU" dirty="0"/>
              <a:t> </a:t>
            </a:r>
            <a:r>
              <a:rPr lang="ru-RU" dirty="0" err="1"/>
              <a:t>управлінські</a:t>
            </a:r>
            <a:r>
              <a:rPr lang="ru-RU" dirty="0"/>
              <a:t> </a:t>
            </a:r>
            <a:r>
              <a:rPr lang="ru-RU" dirty="0" err="1"/>
              <a:t>документи</a:t>
            </a:r>
            <a:endParaRPr lang="ru-RU" dirty="0"/>
          </a:p>
        </p:txBody>
      </p:sp>
      <p:sp>
        <p:nvSpPr>
          <p:cNvPr id="17" name="Прямоугольник 16"/>
          <p:cNvSpPr/>
          <p:nvPr/>
        </p:nvSpPr>
        <p:spPr>
          <a:xfrm>
            <a:off x="2426339" y="3212976"/>
            <a:ext cx="6379735" cy="923330"/>
          </a:xfrm>
          <a:prstGeom prst="rect">
            <a:avLst/>
          </a:prstGeom>
        </p:spPr>
        <p:txBody>
          <a:bodyPr wrap="square">
            <a:spAutoFit/>
          </a:bodyPr>
          <a:lstStyle/>
          <a:p>
            <a:pPr algn="just"/>
            <a:r>
              <a:rPr lang="ru-RU" dirty="0" err="1"/>
              <a:t>Переглядати</a:t>
            </a:r>
            <a:r>
              <a:rPr lang="ru-RU" dirty="0"/>
              <a:t> </a:t>
            </a:r>
            <a:r>
              <a:rPr lang="ru-RU" dirty="0" err="1"/>
              <a:t>інструкцію</a:t>
            </a:r>
            <a:r>
              <a:rPr lang="ru-RU" dirty="0"/>
              <a:t> з </a:t>
            </a:r>
            <a:r>
              <a:rPr lang="ru-RU" dirty="0" err="1"/>
              <a:t>діловодства</a:t>
            </a:r>
            <a:r>
              <a:rPr lang="ru-RU" dirty="0"/>
              <a:t> для </a:t>
            </a:r>
            <a:r>
              <a:rPr lang="ru-RU" dirty="0" err="1"/>
              <a:t>визначення</a:t>
            </a:r>
            <a:r>
              <a:rPr lang="ru-RU" dirty="0"/>
              <a:t> </a:t>
            </a:r>
            <a:r>
              <a:rPr lang="ru-RU" dirty="0" err="1"/>
              <a:t>необхідності</a:t>
            </a:r>
            <a:r>
              <a:rPr lang="ru-RU" dirty="0"/>
              <a:t> </a:t>
            </a:r>
            <a:r>
              <a:rPr lang="ru-RU" dirty="0" err="1"/>
              <a:t>внесення</a:t>
            </a:r>
            <a:r>
              <a:rPr lang="ru-RU" dirty="0"/>
              <a:t> </a:t>
            </a:r>
            <a:r>
              <a:rPr lang="ru-RU" dirty="0" err="1"/>
              <a:t>змін</a:t>
            </a:r>
            <a:r>
              <a:rPr lang="ru-RU" dirty="0"/>
              <a:t> та </a:t>
            </a:r>
            <a:r>
              <a:rPr lang="ru-RU" dirty="0" err="1"/>
              <a:t>доповнень</a:t>
            </a:r>
            <a:r>
              <a:rPr lang="ru-RU" dirty="0"/>
              <a:t> </a:t>
            </a:r>
            <a:r>
              <a:rPr lang="ru-RU" dirty="0" err="1"/>
              <a:t>бажано</a:t>
            </a:r>
            <a:r>
              <a:rPr lang="ru-RU" dirty="0"/>
              <a:t> </a:t>
            </a:r>
            <a:r>
              <a:rPr lang="ru-RU" dirty="0" err="1"/>
              <a:t>щорічно</a:t>
            </a:r>
            <a:r>
              <a:rPr lang="ru-RU" dirty="0"/>
              <a:t> </a:t>
            </a:r>
            <a:r>
              <a:rPr lang="ru-RU" dirty="0" err="1"/>
              <a:t>наприкінці</a:t>
            </a:r>
            <a:r>
              <a:rPr lang="ru-RU" dirty="0"/>
              <a:t> поточного </a:t>
            </a:r>
            <a:r>
              <a:rPr lang="ru-RU" dirty="0" err="1"/>
              <a:t>або</a:t>
            </a:r>
            <a:r>
              <a:rPr lang="ru-RU" dirty="0"/>
              <a:t> на початку нового </a:t>
            </a:r>
            <a:r>
              <a:rPr lang="ru-RU" dirty="0" err="1"/>
              <a:t>діловодного</a:t>
            </a:r>
            <a:r>
              <a:rPr lang="ru-RU" dirty="0"/>
              <a:t> року.</a:t>
            </a:r>
          </a:p>
        </p:txBody>
      </p:sp>
      <p:sp>
        <p:nvSpPr>
          <p:cNvPr id="18" name="Прямоугольник 17"/>
          <p:cNvSpPr/>
          <p:nvPr/>
        </p:nvSpPr>
        <p:spPr>
          <a:xfrm>
            <a:off x="2534390" y="5108811"/>
            <a:ext cx="6271684" cy="923330"/>
          </a:xfrm>
          <a:prstGeom prst="rect">
            <a:avLst/>
          </a:prstGeom>
        </p:spPr>
        <p:txBody>
          <a:bodyPr wrap="square">
            <a:spAutoFit/>
          </a:bodyPr>
          <a:lstStyle/>
          <a:p>
            <a:pPr algn="just"/>
            <a:r>
              <a:rPr lang="ru-RU" dirty="0" err="1"/>
              <a:t>Дотримуватись</a:t>
            </a:r>
            <a:r>
              <a:rPr lang="ru-RU" dirty="0"/>
              <a:t>  </a:t>
            </a:r>
            <a:r>
              <a:rPr lang="ru-RU" dirty="0" err="1"/>
              <a:t>вимог</a:t>
            </a:r>
            <a:r>
              <a:rPr lang="ru-RU" dirty="0"/>
              <a:t> </a:t>
            </a:r>
            <a:r>
              <a:rPr lang="ru-RU" dirty="0" err="1"/>
              <a:t>Примірної</a:t>
            </a:r>
            <a:r>
              <a:rPr lang="ru-RU" dirty="0"/>
              <a:t> </a:t>
            </a:r>
            <a:r>
              <a:rPr lang="ru-RU" dirty="0" err="1"/>
              <a:t>інструкції</a:t>
            </a:r>
            <a:r>
              <a:rPr lang="ru-RU" dirty="0"/>
              <a:t> </a:t>
            </a:r>
            <a:r>
              <a:rPr lang="ru-RU" dirty="0" err="1"/>
              <a:t>зобов’язані</a:t>
            </a:r>
            <a:r>
              <a:rPr lang="ru-RU" dirty="0"/>
              <a:t>  </a:t>
            </a:r>
            <a:r>
              <a:rPr lang="ru-RU" dirty="0" smtClean="0"/>
              <a:t>директор </a:t>
            </a:r>
            <a:r>
              <a:rPr lang="ru-RU" dirty="0"/>
              <a:t>і </a:t>
            </a:r>
            <a:r>
              <a:rPr lang="ru-RU" dirty="0" err="1"/>
              <a:t>його</a:t>
            </a:r>
            <a:r>
              <a:rPr lang="ru-RU" dirty="0"/>
              <a:t> </a:t>
            </a:r>
            <a:r>
              <a:rPr lang="ru-RU" dirty="0" err="1"/>
              <a:t>підлеглі</a:t>
            </a:r>
            <a:r>
              <a:rPr lang="ru-RU" dirty="0"/>
              <a:t>. При </a:t>
            </a:r>
            <a:r>
              <a:rPr lang="ru-RU" dirty="0" err="1"/>
              <a:t>цьому</a:t>
            </a:r>
            <a:r>
              <a:rPr lang="ru-RU" dirty="0"/>
              <a:t> </a:t>
            </a:r>
            <a:r>
              <a:rPr lang="ru-RU" dirty="0" err="1"/>
              <a:t>відповідальність</a:t>
            </a:r>
            <a:r>
              <a:rPr lang="ru-RU" dirty="0"/>
              <a:t> за </a:t>
            </a:r>
            <a:r>
              <a:rPr lang="ru-RU" dirty="0" err="1"/>
              <a:t>організацію</a:t>
            </a:r>
            <a:r>
              <a:rPr lang="ru-RU" dirty="0"/>
              <a:t> </a:t>
            </a:r>
            <a:r>
              <a:rPr lang="ru-RU" dirty="0" err="1"/>
              <a:t>діловодства</a:t>
            </a:r>
            <a:r>
              <a:rPr lang="ru-RU" dirty="0"/>
              <a:t> у </a:t>
            </a:r>
            <a:r>
              <a:rPr lang="ru-RU" dirty="0" err="1"/>
              <a:t>закладі</a:t>
            </a:r>
            <a:r>
              <a:rPr lang="ru-RU" dirty="0"/>
              <a:t> </a:t>
            </a:r>
            <a:r>
              <a:rPr lang="ru-RU" dirty="0" err="1"/>
              <a:t>несе</a:t>
            </a:r>
            <a:r>
              <a:rPr lang="ru-RU" dirty="0"/>
              <a:t> </a:t>
            </a:r>
            <a:r>
              <a:rPr lang="ru-RU" dirty="0" err="1"/>
              <a:t>його</a:t>
            </a:r>
            <a:r>
              <a:rPr lang="ru-RU" dirty="0"/>
              <a:t> </a:t>
            </a:r>
            <a:r>
              <a:rPr lang="ru-RU" dirty="0" err="1"/>
              <a:t>керівник</a:t>
            </a:r>
            <a:r>
              <a:rPr lang="ru-RU" dirty="0"/>
              <a:t>. </a:t>
            </a:r>
          </a:p>
        </p:txBody>
      </p:sp>
    </p:spTree>
    <p:extLst>
      <p:ext uri="{BB962C8B-B14F-4D97-AF65-F5344CB8AC3E}">
        <p14:creationId xmlns="" xmlns:p14="http://schemas.microsoft.com/office/powerpoint/2010/main" val="4066282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827464"/>
          </a:xfrm>
        </p:spPr>
        <p:txBody>
          <a:bodyPr>
            <a:noAutofit/>
          </a:bodyPr>
          <a:lstStyle/>
          <a:p>
            <a:pPr algn="ctr"/>
            <a:r>
              <a:rPr lang="ru-RU" sz="2800" b="1" dirty="0" err="1">
                <a:latin typeface="+mn-lt"/>
              </a:rPr>
              <a:t>Нові</a:t>
            </a:r>
            <a:r>
              <a:rPr lang="ru-RU" sz="2800" b="1" dirty="0">
                <a:latin typeface="+mn-lt"/>
              </a:rPr>
              <a:t> </a:t>
            </a:r>
            <a:r>
              <a:rPr lang="ru-RU" sz="2800" b="1" dirty="0" err="1">
                <a:latin typeface="+mn-lt"/>
              </a:rPr>
              <a:t>вимоги</a:t>
            </a:r>
            <a:r>
              <a:rPr lang="uk-UA" sz="2800" b="1" dirty="0">
                <a:latin typeface="+mn-lt"/>
              </a:rPr>
              <a:t> </a:t>
            </a:r>
            <a:r>
              <a:rPr lang="uk-UA" sz="2800" b="1" dirty="0" smtClean="0">
                <a:latin typeface="+mn-lt"/>
              </a:rPr>
              <a:t>Національного стандарту  </a:t>
            </a:r>
            <a:r>
              <a:rPr lang="uk-UA" sz="2800" b="1" dirty="0">
                <a:latin typeface="+mn-lt"/>
              </a:rPr>
              <a:t>України </a:t>
            </a:r>
            <a:r>
              <a:rPr lang="ru-RU" sz="2800" b="1" dirty="0">
                <a:latin typeface="+mn-lt"/>
              </a:rPr>
              <a:t> ДСТУ 4163:2020      </a:t>
            </a:r>
          </a:p>
        </p:txBody>
      </p:sp>
      <p:sp>
        <p:nvSpPr>
          <p:cNvPr id="3" name="Объект 2"/>
          <p:cNvSpPr>
            <a:spLocks noGrp="1"/>
          </p:cNvSpPr>
          <p:nvPr>
            <p:ph idx="1"/>
          </p:nvPr>
        </p:nvSpPr>
        <p:spPr>
          <a:xfrm>
            <a:off x="323528" y="1160120"/>
            <a:ext cx="8229600" cy="5293216"/>
          </a:xfrm>
        </p:spPr>
        <p:txBody>
          <a:bodyPr>
            <a:noAutofit/>
          </a:bodyPr>
          <a:lstStyle/>
          <a:p>
            <a:pPr marL="0" indent="0" algn="ctr">
              <a:spcBef>
                <a:spcPts val="0"/>
              </a:spcBef>
              <a:buNone/>
            </a:pPr>
            <a:r>
              <a:rPr lang="ru-RU" sz="2800" dirty="0"/>
              <a:t>Нова система  </a:t>
            </a:r>
            <a:r>
              <a:rPr lang="ru-RU" sz="2800" dirty="0" err="1"/>
              <a:t>діє</a:t>
            </a:r>
            <a:r>
              <a:rPr lang="ru-RU" sz="2800" dirty="0"/>
              <a:t>  для  </a:t>
            </a:r>
            <a:r>
              <a:rPr lang="ru-RU" sz="2800" dirty="0" err="1"/>
              <a:t>всіх</a:t>
            </a:r>
            <a:r>
              <a:rPr lang="ru-RU" sz="2800" dirty="0"/>
              <a:t>  </a:t>
            </a:r>
            <a:r>
              <a:rPr lang="ru-RU" sz="2800" dirty="0" err="1" smtClean="0"/>
              <a:t>підприємств</a:t>
            </a:r>
            <a:r>
              <a:rPr lang="ru-RU" sz="2800" dirty="0" smtClean="0"/>
              <a:t>  </a:t>
            </a:r>
            <a:r>
              <a:rPr lang="ru-RU" sz="2800" dirty="0"/>
              <a:t>з </a:t>
            </a:r>
          </a:p>
          <a:p>
            <a:pPr marL="0" indent="0" algn="ctr">
              <a:spcBef>
                <a:spcPts val="0"/>
              </a:spcBef>
              <a:buNone/>
            </a:pPr>
            <a:r>
              <a:rPr lang="ru-RU" sz="2800" dirty="0"/>
              <a:t>1 </a:t>
            </a:r>
            <a:r>
              <a:rPr lang="ru-RU" sz="2800" dirty="0" err="1"/>
              <a:t>вересня</a:t>
            </a:r>
            <a:r>
              <a:rPr lang="ru-RU" sz="2800" dirty="0"/>
              <a:t> 2021 року і </a:t>
            </a:r>
            <a:r>
              <a:rPr lang="ru-RU" sz="2800" dirty="0" err="1"/>
              <a:t>поширюється</a:t>
            </a:r>
            <a:r>
              <a:rPr lang="ru-RU" sz="2800" dirty="0"/>
              <a:t> на:</a:t>
            </a:r>
          </a:p>
          <a:p>
            <a:pPr marL="0" lvl="0" indent="0">
              <a:buNone/>
            </a:pPr>
            <a:endParaRPr lang="uk-UA" sz="2800" dirty="0"/>
          </a:p>
          <a:p>
            <a:pPr marL="0" lvl="0" indent="0">
              <a:buNone/>
            </a:pPr>
            <a:endParaRPr lang="uk-UA" sz="2800" dirty="0"/>
          </a:p>
          <a:p>
            <a:pPr marL="0" lvl="0" indent="0">
              <a:buNone/>
            </a:pPr>
            <a:endParaRPr lang="uk-UA" sz="2800" dirty="0"/>
          </a:p>
          <a:p>
            <a:pPr marL="0" lvl="0" indent="0">
              <a:buNone/>
            </a:pPr>
            <a:endParaRPr lang="uk-UA" sz="2800" dirty="0"/>
          </a:p>
          <a:p>
            <a:pPr marL="0" lvl="0" indent="0">
              <a:buNone/>
            </a:pPr>
            <a:endParaRPr lang="ru-RU" dirty="0"/>
          </a:p>
          <a:p>
            <a:endParaRPr lang="ru-RU" dirty="0"/>
          </a:p>
        </p:txBody>
      </p:sp>
      <p:grpSp>
        <p:nvGrpSpPr>
          <p:cNvPr id="4" name="Group 7"/>
          <p:cNvGrpSpPr/>
          <p:nvPr/>
        </p:nvGrpSpPr>
        <p:grpSpPr>
          <a:xfrm>
            <a:off x="539552" y="2471484"/>
            <a:ext cx="7632848" cy="1029524"/>
            <a:chOff x="3925455" y="1191490"/>
            <a:chExt cx="6400799" cy="1123782"/>
          </a:xfrm>
        </p:grpSpPr>
        <p:sp>
          <p:nvSpPr>
            <p:cNvPr id="5" name="Rectangle 4"/>
            <p:cNvSpPr/>
            <p:nvPr/>
          </p:nvSpPr>
          <p:spPr>
            <a:xfrm>
              <a:off x="3925455" y="1191490"/>
              <a:ext cx="6400799" cy="112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uk-UA" sz="1350" dirty="0"/>
                <a:t>ДЕ</a:t>
              </a:r>
              <a:endParaRPr lang="en-US" sz="1350" dirty="0"/>
            </a:p>
          </p:txBody>
        </p:sp>
        <p:grpSp>
          <p:nvGrpSpPr>
            <p:cNvPr id="6" name="Group 6"/>
            <p:cNvGrpSpPr/>
            <p:nvPr/>
          </p:nvGrpSpPr>
          <p:grpSpPr>
            <a:xfrm>
              <a:off x="3925455" y="1191490"/>
              <a:ext cx="860722" cy="1123782"/>
              <a:chOff x="3925455" y="1191490"/>
              <a:chExt cx="860722" cy="1123782"/>
            </a:xfrm>
          </p:grpSpPr>
          <p:sp>
            <p:nvSpPr>
              <p:cNvPr id="7" name="Rectangle 3"/>
              <p:cNvSpPr/>
              <p:nvPr/>
            </p:nvSpPr>
            <p:spPr>
              <a:xfrm>
                <a:off x="3925455" y="1191490"/>
                <a:ext cx="608204" cy="11237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a:effectLst>
                      <a:outerShdw blurRad="38100" dist="38100" dir="2700000" algn="tl">
                        <a:srgbClr val="000000">
                          <a:alpha val="43137"/>
                        </a:srgbClr>
                      </a:outerShdw>
                    </a:effectLst>
                  </a:rPr>
                  <a:t>01</a:t>
                </a:r>
              </a:p>
            </p:txBody>
          </p:sp>
          <p:sp>
            <p:nvSpPr>
              <p:cNvPr id="8" name="Isosceles Triangle 5"/>
              <p:cNvSpPr/>
              <p:nvPr/>
            </p:nvSpPr>
            <p:spPr>
              <a:xfrm rot="5400000">
                <a:off x="4485200" y="1522962"/>
                <a:ext cx="323272" cy="2786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sp>
        <p:nvSpPr>
          <p:cNvPr id="9" name="Прямоугольник 8"/>
          <p:cNvSpPr/>
          <p:nvPr/>
        </p:nvSpPr>
        <p:spPr>
          <a:xfrm>
            <a:off x="3030208" y="2641197"/>
            <a:ext cx="3376809" cy="523220"/>
          </a:xfrm>
          <a:prstGeom prst="rect">
            <a:avLst/>
          </a:prstGeom>
        </p:spPr>
        <p:txBody>
          <a:bodyPr wrap="square">
            <a:spAutoFit/>
          </a:bodyPr>
          <a:lstStyle/>
          <a:p>
            <a:pPr lvl="0"/>
            <a:r>
              <a:rPr lang="ru-RU" sz="2800" dirty="0" err="1"/>
              <a:t>Державні</a:t>
            </a:r>
            <a:r>
              <a:rPr lang="ru-RU" sz="2800" dirty="0"/>
              <a:t> </a:t>
            </a:r>
            <a:r>
              <a:rPr lang="ru-RU" sz="2800" dirty="0" err="1"/>
              <a:t>органи</a:t>
            </a:r>
            <a:endParaRPr lang="ru-RU" sz="2800" dirty="0"/>
          </a:p>
        </p:txBody>
      </p:sp>
      <p:grpSp>
        <p:nvGrpSpPr>
          <p:cNvPr id="10" name="Group 7"/>
          <p:cNvGrpSpPr/>
          <p:nvPr/>
        </p:nvGrpSpPr>
        <p:grpSpPr>
          <a:xfrm>
            <a:off x="539552" y="3704253"/>
            <a:ext cx="7632848" cy="1029524"/>
            <a:chOff x="3925455" y="1191490"/>
            <a:chExt cx="6400799" cy="1123782"/>
          </a:xfrm>
        </p:grpSpPr>
        <p:sp>
          <p:nvSpPr>
            <p:cNvPr id="11" name="Rectangle 4"/>
            <p:cNvSpPr/>
            <p:nvPr/>
          </p:nvSpPr>
          <p:spPr>
            <a:xfrm>
              <a:off x="3925455" y="1191490"/>
              <a:ext cx="6400799" cy="112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uk-UA" sz="1350" dirty="0"/>
                <a:t>ДЕ</a:t>
              </a:r>
              <a:endParaRPr lang="en-US" sz="1350" dirty="0"/>
            </a:p>
          </p:txBody>
        </p:sp>
        <p:grpSp>
          <p:nvGrpSpPr>
            <p:cNvPr id="12" name="Group 6"/>
            <p:cNvGrpSpPr/>
            <p:nvPr/>
          </p:nvGrpSpPr>
          <p:grpSpPr>
            <a:xfrm>
              <a:off x="3925455" y="1191490"/>
              <a:ext cx="860722" cy="1123782"/>
              <a:chOff x="3925455" y="1191490"/>
              <a:chExt cx="860722" cy="1123782"/>
            </a:xfrm>
          </p:grpSpPr>
          <p:sp>
            <p:nvSpPr>
              <p:cNvPr id="13" name="Rectangle 3"/>
              <p:cNvSpPr/>
              <p:nvPr/>
            </p:nvSpPr>
            <p:spPr>
              <a:xfrm>
                <a:off x="3925455" y="1191490"/>
                <a:ext cx="608204" cy="1123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a:effectLst>
                      <a:outerShdw blurRad="38100" dist="38100" dir="2700000" algn="tl">
                        <a:srgbClr val="000000">
                          <a:alpha val="43137"/>
                        </a:srgbClr>
                      </a:outerShdw>
                    </a:effectLst>
                  </a:rPr>
                  <a:t>0</a:t>
                </a:r>
                <a:r>
                  <a:rPr lang="uk-UA" sz="2000" b="1" dirty="0">
                    <a:effectLst>
                      <a:outerShdw blurRad="38100" dist="38100" dir="2700000" algn="tl">
                        <a:srgbClr val="000000">
                          <a:alpha val="43137"/>
                        </a:srgbClr>
                      </a:outerShdw>
                    </a:effectLst>
                  </a:rPr>
                  <a:t>2</a:t>
                </a:r>
                <a:endParaRPr lang="en-US" sz="2000" b="1" dirty="0">
                  <a:effectLst>
                    <a:outerShdw blurRad="38100" dist="38100" dir="2700000" algn="tl">
                      <a:srgbClr val="000000">
                        <a:alpha val="43137"/>
                      </a:srgbClr>
                    </a:outerShdw>
                  </a:effectLst>
                </a:endParaRPr>
              </a:p>
            </p:txBody>
          </p:sp>
          <p:sp>
            <p:nvSpPr>
              <p:cNvPr id="14" name="Isosceles Triangle 5"/>
              <p:cNvSpPr/>
              <p:nvPr/>
            </p:nvSpPr>
            <p:spPr>
              <a:xfrm rot="5400000">
                <a:off x="4485200" y="1522962"/>
                <a:ext cx="323272" cy="27868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sp>
        <p:nvSpPr>
          <p:cNvPr id="15" name="Прямоугольник 14"/>
          <p:cNvSpPr/>
          <p:nvPr/>
        </p:nvSpPr>
        <p:spPr>
          <a:xfrm>
            <a:off x="1958897" y="3813607"/>
            <a:ext cx="5565434" cy="523220"/>
          </a:xfrm>
          <a:prstGeom prst="rect">
            <a:avLst/>
          </a:prstGeom>
        </p:spPr>
        <p:txBody>
          <a:bodyPr wrap="none">
            <a:spAutoFit/>
          </a:bodyPr>
          <a:lstStyle/>
          <a:p>
            <a:pPr lvl="0"/>
            <a:r>
              <a:rPr lang="ru-RU" sz="2800" dirty="0" err="1"/>
              <a:t>Органи</a:t>
            </a:r>
            <a:r>
              <a:rPr lang="ru-RU" sz="2800" dirty="0"/>
              <a:t> </a:t>
            </a:r>
            <a:r>
              <a:rPr lang="ru-RU" sz="2800" dirty="0" err="1"/>
              <a:t>місцевого</a:t>
            </a:r>
            <a:r>
              <a:rPr lang="ru-RU" sz="2800" dirty="0"/>
              <a:t>  </a:t>
            </a:r>
            <a:r>
              <a:rPr lang="ru-RU" sz="2800" dirty="0" err="1"/>
              <a:t>самоврядування</a:t>
            </a:r>
            <a:endParaRPr lang="ru-RU" sz="2800" dirty="0"/>
          </a:p>
        </p:txBody>
      </p:sp>
      <p:grpSp>
        <p:nvGrpSpPr>
          <p:cNvPr id="16" name="Group 7"/>
          <p:cNvGrpSpPr/>
          <p:nvPr/>
        </p:nvGrpSpPr>
        <p:grpSpPr>
          <a:xfrm>
            <a:off x="494432" y="4912456"/>
            <a:ext cx="7677967" cy="1029524"/>
            <a:chOff x="3925455" y="1191490"/>
            <a:chExt cx="6400799" cy="1123782"/>
          </a:xfrm>
        </p:grpSpPr>
        <p:sp>
          <p:nvSpPr>
            <p:cNvPr id="17" name="Rectangle 4"/>
            <p:cNvSpPr/>
            <p:nvPr/>
          </p:nvSpPr>
          <p:spPr>
            <a:xfrm>
              <a:off x="3925455" y="1191490"/>
              <a:ext cx="6400799" cy="112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uk-UA" sz="1350" dirty="0"/>
                <a:t>ДЕ</a:t>
              </a:r>
              <a:endParaRPr lang="en-US" sz="1350" dirty="0"/>
            </a:p>
          </p:txBody>
        </p:sp>
        <p:grpSp>
          <p:nvGrpSpPr>
            <p:cNvPr id="18" name="Group 6"/>
            <p:cNvGrpSpPr/>
            <p:nvPr/>
          </p:nvGrpSpPr>
          <p:grpSpPr>
            <a:xfrm>
              <a:off x="3925455" y="1191490"/>
              <a:ext cx="860722" cy="1123782"/>
              <a:chOff x="3925455" y="1191490"/>
              <a:chExt cx="860722" cy="1123782"/>
            </a:xfrm>
          </p:grpSpPr>
          <p:sp>
            <p:nvSpPr>
              <p:cNvPr id="19" name="Rectangle 3"/>
              <p:cNvSpPr/>
              <p:nvPr/>
            </p:nvSpPr>
            <p:spPr>
              <a:xfrm>
                <a:off x="3925455" y="1191490"/>
                <a:ext cx="608204" cy="112378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a:effectLst>
                      <a:outerShdw blurRad="38100" dist="38100" dir="2700000" algn="tl">
                        <a:srgbClr val="000000">
                          <a:alpha val="43137"/>
                        </a:srgbClr>
                      </a:outerShdw>
                    </a:effectLst>
                  </a:rPr>
                  <a:t>0</a:t>
                </a:r>
                <a:r>
                  <a:rPr lang="uk-UA" sz="2000" b="1" dirty="0">
                    <a:effectLst>
                      <a:outerShdw blurRad="38100" dist="38100" dir="2700000" algn="tl">
                        <a:srgbClr val="000000">
                          <a:alpha val="43137"/>
                        </a:srgbClr>
                      </a:outerShdw>
                    </a:effectLst>
                  </a:rPr>
                  <a:t>3</a:t>
                </a:r>
                <a:endParaRPr lang="en-US" sz="2000" b="1" dirty="0">
                  <a:effectLst>
                    <a:outerShdw blurRad="38100" dist="38100" dir="2700000" algn="tl">
                      <a:srgbClr val="000000">
                        <a:alpha val="43137"/>
                      </a:srgbClr>
                    </a:outerShdw>
                  </a:effectLst>
                </a:endParaRPr>
              </a:p>
            </p:txBody>
          </p:sp>
          <p:sp>
            <p:nvSpPr>
              <p:cNvPr id="20" name="Isosceles Triangle 5"/>
              <p:cNvSpPr/>
              <p:nvPr/>
            </p:nvSpPr>
            <p:spPr>
              <a:xfrm rot="5400000">
                <a:off x="4485200" y="1522962"/>
                <a:ext cx="323272" cy="278683"/>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sp>
        <p:nvSpPr>
          <p:cNvPr id="21" name="Прямоугольник 20"/>
          <p:cNvSpPr/>
          <p:nvPr/>
        </p:nvSpPr>
        <p:spPr>
          <a:xfrm>
            <a:off x="1526895" y="4912456"/>
            <a:ext cx="6816407" cy="1107996"/>
          </a:xfrm>
          <a:prstGeom prst="rect">
            <a:avLst/>
          </a:prstGeom>
        </p:spPr>
        <p:txBody>
          <a:bodyPr wrap="square">
            <a:spAutoFit/>
          </a:bodyPr>
          <a:lstStyle/>
          <a:p>
            <a:pPr lvl="0" algn="ctr"/>
            <a:r>
              <a:rPr lang="ru-RU" sz="2200" dirty="0"/>
              <a:t>Установи, </a:t>
            </a:r>
            <a:r>
              <a:rPr lang="ru-RU" sz="2200" dirty="0" err="1"/>
              <a:t>підприємства</a:t>
            </a:r>
            <a:r>
              <a:rPr lang="ru-RU" sz="2200" dirty="0"/>
              <a:t>, </a:t>
            </a:r>
            <a:r>
              <a:rPr lang="ru-RU" sz="2200" dirty="0" err="1"/>
              <a:t>організації</a:t>
            </a:r>
            <a:r>
              <a:rPr lang="ru-RU" sz="2200" dirty="0"/>
              <a:t>, </a:t>
            </a:r>
            <a:r>
              <a:rPr lang="ru-RU" sz="2200" dirty="0" err="1"/>
              <a:t>юридичних</a:t>
            </a:r>
            <a:r>
              <a:rPr lang="ru-RU" sz="2200" dirty="0"/>
              <a:t> </a:t>
            </a:r>
            <a:r>
              <a:rPr lang="ru-RU" sz="2200" dirty="0" err="1"/>
              <a:t>осіб</a:t>
            </a:r>
            <a:r>
              <a:rPr lang="ru-RU" sz="2200" dirty="0"/>
              <a:t> </a:t>
            </a:r>
            <a:r>
              <a:rPr lang="ru-RU" sz="2200" dirty="0" err="1"/>
              <a:t>незалежно</a:t>
            </a:r>
            <a:r>
              <a:rPr lang="ru-RU" sz="2200" dirty="0"/>
              <a:t> </a:t>
            </a:r>
            <a:r>
              <a:rPr lang="ru-RU" sz="2200" dirty="0" err="1"/>
              <a:t>від</a:t>
            </a:r>
            <a:r>
              <a:rPr lang="ru-RU" sz="2200" dirty="0"/>
              <a:t> </a:t>
            </a:r>
            <a:r>
              <a:rPr lang="ru-RU" sz="2200" dirty="0" err="1"/>
              <a:t>функціонально</a:t>
            </a:r>
            <a:r>
              <a:rPr lang="ru-RU" sz="2200" dirty="0"/>
              <a:t>- </a:t>
            </a:r>
            <a:r>
              <a:rPr lang="ru-RU" sz="2200" dirty="0" err="1"/>
              <a:t>цільового</a:t>
            </a:r>
            <a:r>
              <a:rPr lang="ru-RU" sz="2200" dirty="0"/>
              <a:t> </a:t>
            </a:r>
            <a:r>
              <a:rPr lang="ru-RU" sz="2200" dirty="0" err="1"/>
              <a:t>призначення</a:t>
            </a:r>
            <a:r>
              <a:rPr lang="ru-RU" sz="2200" dirty="0"/>
              <a:t>, </a:t>
            </a:r>
            <a:r>
              <a:rPr lang="ru-RU" sz="2200" dirty="0" err="1"/>
              <a:t>рівня</a:t>
            </a:r>
            <a:r>
              <a:rPr lang="ru-RU" sz="2200" dirty="0"/>
              <a:t> і масштабу </a:t>
            </a:r>
            <a:r>
              <a:rPr lang="ru-RU" sz="2200" dirty="0" err="1"/>
              <a:t>діяльності</a:t>
            </a:r>
            <a:r>
              <a:rPr lang="ru-RU" sz="2200" dirty="0"/>
              <a:t> та </a:t>
            </a:r>
            <a:r>
              <a:rPr lang="ru-RU" sz="2200" dirty="0" err="1"/>
              <a:t>форми</a:t>
            </a:r>
            <a:r>
              <a:rPr lang="ru-RU" sz="2200" dirty="0"/>
              <a:t> </a:t>
            </a:r>
            <a:r>
              <a:rPr lang="ru-RU" sz="2200" dirty="0" err="1"/>
              <a:t>власності</a:t>
            </a:r>
            <a:r>
              <a:rPr lang="ru-RU" sz="2200" dirty="0"/>
              <a:t>.</a:t>
            </a:r>
          </a:p>
        </p:txBody>
      </p:sp>
    </p:spTree>
    <p:extLst>
      <p:ext uri="{BB962C8B-B14F-4D97-AF65-F5344CB8AC3E}">
        <p14:creationId xmlns="" xmlns:p14="http://schemas.microsoft.com/office/powerpoint/2010/main" val="34554879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2309</TotalTime>
  <Words>3306</Words>
  <Application>Microsoft Office PowerPoint</Application>
  <PresentationFormat>Экран (4:3)</PresentationFormat>
  <Paragraphs>612</Paragraphs>
  <Slides>48</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Поток</vt:lpstr>
      <vt:lpstr> Інструкція  з діловодства та номенклатура справ</vt:lpstr>
      <vt:lpstr>Як  складати примірну інструкцію з діловодства  </vt:lpstr>
      <vt:lpstr> Як затвердити інструкцію з діловодства </vt:lpstr>
      <vt:lpstr>Зразок наказу про затвердження інструкції з діловодства  в закладі</vt:lpstr>
      <vt:lpstr>Слайд 5</vt:lpstr>
      <vt:lpstr>Структура  та  зміст Примірної інструкції з діловодства</vt:lpstr>
      <vt:lpstr>Слайд 7</vt:lpstr>
      <vt:lpstr>  Треба знати! </vt:lpstr>
      <vt:lpstr>Нові вимоги Національного стандарту  України  ДСТУ 4163:2020      </vt:lpstr>
      <vt:lpstr>Слайд 10</vt:lpstr>
      <vt:lpstr>НОРМИ  НОВОГО СТАНДАРТУ ПОШИРЮЮТЬСЯ  НА ТАКІ  ДОКУМЕНТИ</vt:lpstr>
      <vt:lpstr>СТАНДАРТ  ВИЗНАЧАЄ   32 РЕКВІЗИТИ.  З-ПОМІЖ НИХ Є   7 ОБОВ’ЯЗКОВИХ, ЯКІ  НАДАЮТЬ ДОКУМЕНТУ ЮРИДИЧНОЇ СИЛИ  ТА ДОКАЗОВОСТІ</vt:lpstr>
      <vt:lpstr>ДСТУ 4163:2020 передбачає   два варіанти розміщення реквізитів</vt:lpstr>
      <vt:lpstr>Слайд 14</vt:lpstr>
      <vt:lpstr>Вимоги до бланків документів</vt:lpstr>
      <vt:lpstr>Слайд 16</vt:lpstr>
      <vt:lpstr>ОФОРМЛЯЄМО  РЕКВІЗИТИ 04. «НАЙМЕНУВАННЯ  ЮРИДИЧНОЇ  ОСОБИ»  </vt:lpstr>
      <vt:lpstr>ДВА  ВАРІАНТИ СКОРОЧЕННЯ НАЙМЕНУВАННЯ</vt:lpstr>
      <vt:lpstr>09. «НАЗВА  ВИДУ  ДОКУМЕНТУ»  </vt:lpstr>
      <vt:lpstr>НА  ПОЗДОВЖНЬОМУ  БЛАНКУ</vt:lpstr>
      <vt:lpstr>ДАТА  В  ДОКУМЕНТАХ  </vt:lpstr>
      <vt:lpstr>ДАТА  В  ДОКУМЕНТІ  </vt:lpstr>
      <vt:lpstr>У різних   реквізитах   одного  документа  дату можна    оформляти,  як  словесно- цифровим способом,  так і цифровим </vt:lpstr>
      <vt:lpstr>11. «РЕЄСТРАЦІЙНИЙ  ІНДЕКС» СКЛАДНИКИ:</vt:lpstr>
      <vt:lpstr>13. «МІСЦЕ   СКЛАДАННЯ  ДОКУМЕНТА»</vt:lpstr>
      <vt:lpstr>Слайд 26</vt:lpstr>
      <vt:lpstr>       Максимальна довжина рядка багаторядкових реквізитів, зокрема  «Заголовок до тексту документа» — 73 мм (28 друкованих знаків).         Якщо заголовок документа перевищує 150 друкованих знаків (5 рядків),  його дозволено продовжувати до межі правого поля.   Відступ від межі лівого поля для цього реквізиту не роблять і  крапку в кінці заголовка не ставлять</vt:lpstr>
      <vt:lpstr>20. «ТЕКСТ  ДОКУМЕНТА»</vt:lpstr>
      <vt:lpstr>20. «ТЕКСТ  ДОКУМЕНТА»</vt:lpstr>
      <vt:lpstr>22.  «ПІДПИС»  </vt:lpstr>
      <vt:lpstr>22.  «ПІДПИС»  </vt:lpstr>
      <vt:lpstr>22.  «ПІДПИС»  </vt:lpstr>
      <vt:lpstr>22.  «ПІДПИС»  </vt:lpstr>
      <vt:lpstr>24.  «ВІЗА»</vt:lpstr>
      <vt:lpstr>24.  «ВІЗА»</vt:lpstr>
      <vt:lpstr>28.  «ВІДМІТКА ПРО ОЗНАЙОМЛЕННЯ  З ДОКУМЕНТОМ»</vt:lpstr>
      <vt:lpstr>ЗРАЗОК НАКАЗУ ПРО ПРИЙНЯТТЯ  НА ОСНОВНЕ  МІСЦЕ РОБОТИ</vt:lpstr>
      <vt:lpstr>16.«ГРИФ ЗАТВЕРДЖЕННЯ  ДОКУМЕНТА» розміщують у правому верхньому куті першого аркуша документа.</vt:lpstr>
      <vt:lpstr>25.« ГРИФ ПОГОДЖЕННЯ (СХВАЛЕННЯ) ДОКУМЕНТА» Гриф погодження (схвалення) документа розміщують нижче реквізиту «Підпис» на лицьовому або зворотному боці останнього аркуша документа, якщо місця для нього на лицьовому боці останнього аркуша не вистачає.</vt:lpstr>
      <vt:lpstr>25.« ГРИФ ПОГОДЖЕННЯ (СХВАЛЕННЯ) ДОКУМЕНТА» Якщо документ погоджують (схвалюють) іншим документом (листом, протоколом, актом тощо), то гриф погодження (схвалення) складається зі слова ПОГОДЖЕНО (СХВАЛЕНО), назви виду погоджувального документа в називному відмінку,  його дати і номера.</vt:lpstr>
      <vt:lpstr>23. «ВІДБИТОК      ПЕЧАТКИ»</vt:lpstr>
      <vt:lpstr>  15.  «АДРЕСАТ» адресуєте  документ керівнику  юридичної особи –  вказуйте Власне ім’я ПРІЗВИЩЕ в давальному відмінку </vt:lpstr>
      <vt:lpstr> «ЗАЯВА» п.5.15 та додаток В.4 при прийомі на роботу</vt:lpstr>
      <vt:lpstr> «ЗАЯВА» п.5.15 та додаток В.4 працюючого працівника</vt:lpstr>
      <vt:lpstr>  17.  «РЕЗОЛЮЦІЯ» та  27. «ВІДОМІСТЬ ПРО ВИКОНАВЦЯ» Директор накладає резолюцію власноруч і вказує Прізвище і Власне ім’я виконавця в давальному відмінку</vt:lpstr>
      <vt:lpstr>ЗРАЗОК ПРОТОКОЛУ  ЗАГАЛЬНИХ ЗБОРІВ  КОЛЕКТИВУ</vt:lpstr>
      <vt:lpstr>Слайд 47</vt:lpstr>
      <vt:lpstr>Слайд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Neo</cp:lastModifiedBy>
  <cp:revision>141</cp:revision>
  <dcterms:created xsi:type="dcterms:W3CDTF">2021-06-09T07:46:26Z</dcterms:created>
  <dcterms:modified xsi:type="dcterms:W3CDTF">2022-02-17T12:24:28Z</dcterms:modified>
</cp:coreProperties>
</file>