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96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B269B-F48D-434C-856F-18F9ECA38859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56012-FC13-46F0-9FE0-8AF762AF1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6012-FC13-46F0-9FE0-8AF762AF1B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FB781B-CAB9-4CD0-A3FC-404ADA461CC6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6A7F7F-7682-4DBB-87FA-ABBD590C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781B-CAB9-4CD0-A3FC-404ADA461CC6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7F7F-7682-4DBB-87FA-ABBD590C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781B-CAB9-4CD0-A3FC-404ADA461CC6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7F7F-7682-4DBB-87FA-ABBD590C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FB781B-CAB9-4CD0-A3FC-404ADA461CC6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6A7F7F-7682-4DBB-87FA-ABBD590CB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FB781B-CAB9-4CD0-A3FC-404ADA461CC6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6A7F7F-7682-4DBB-87FA-ABBD590C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781B-CAB9-4CD0-A3FC-404ADA461CC6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7F7F-7682-4DBB-87FA-ABBD590CB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781B-CAB9-4CD0-A3FC-404ADA461CC6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7F7F-7682-4DBB-87FA-ABBD590CB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FB781B-CAB9-4CD0-A3FC-404ADA461CC6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6A7F7F-7682-4DBB-87FA-ABBD590CB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781B-CAB9-4CD0-A3FC-404ADA461CC6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A7F7F-7682-4DBB-87FA-ABBD590C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FB781B-CAB9-4CD0-A3FC-404ADA461CC6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6A7F7F-7682-4DBB-87FA-ABBD590CB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FB781B-CAB9-4CD0-A3FC-404ADA461CC6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6A7F7F-7682-4DBB-87FA-ABBD590CB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FB781B-CAB9-4CD0-A3FC-404ADA461CC6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6A7F7F-7682-4DBB-87FA-ABBD590CB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286015"/>
          </a:xfrm>
        </p:spPr>
        <p:txBody>
          <a:bodyPr>
            <a:normAutofit/>
          </a:bodyPr>
          <a:lstStyle/>
          <a:p>
            <a:r>
              <a:rPr lang="uk-UA" dirty="0" smtClean="0"/>
              <a:t>Формування в учнів національно – патріотичної гідності засобами бібліотеки та книги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З досвіду роботи бібліотекаря</a:t>
            </a:r>
            <a:endParaRPr lang="en-US" dirty="0" smtClean="0"/>
          </a:p>
          <a:p>
            <a:r>
              <a:rPr lang="uk-UA" dirty="0" smtClean="0"/>
              <a:t> </a:t>
            </a:r>
            <a:r>
              <a:rPr lang="uk-UA" dirty="0" err="1" smtClean="0"/>
              <a:t>Костилівського</a:t>
            </a:r>
            <a:r>
              <a:rPr lang="uk-UA" dirty="0" smtClean="0"/>
              <a:t> закладу загальної середньої освіти </a:t>
            </a:r>
            <a:r>
              <a:rPr lang="uk-UA" dirty="0" smtClean="0"/>
              <a:t>І-ІІІ ст. </a:t>
            </a:r>
            <a:r>
              <a:rPr lang="uk-UA" dirty="0" err="1" smtClean="0"/>
              <a:t>Штечук</a:t>
            </a:r>
            <a:r>
              <a:rPr lang="uk-UA" dirty="0" smtClean="0"/>
              <a:t> Надії І.</a:t>
            </a:r>
            <a:endParaRPr lang="ru-RU" dirty="0"/>
          </a:p>
        </p:txBody>
      </p:sp>
    </p:spTree>
  </p:cSld>
  <p:clrMapOvr>
    <a:masterClrMapping/>
  </p:clrMapOvr>
  <p:transition spd="med" advClick="0" advTm="8593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 smtClean="0"/>
              <a:t>Патріотизм </a:t>
            </a:r>
            <a:r>
              <a:rPr lang="uk-UA" sz="1800" dirty="0" smtClean="0"/>
              <a:t>– це любов до Батьківщини, відданість своєму народові, готовність для них на жертви й подвиги.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b="1" dirty="0" smtClean="0"/>
              <a:t>Патріот</a:t>
            </a:r>
            <a:r>
              <a:rPr lang="uk-UA" sz="1800" dirty="0" smtClean="0"/>
              <a:t> – це той, хто любить свою Батьківщину, відданий своєму народові, готовий заради них на жертви і подвиги.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b="1" dirty="0" smtClean="0"/>
              <a:t>Головною метою національно – патріотичного виховання дітей є </a:t>
            </a:r>
            <a:r>
              <a:rPr lang="uk-UA" sz="1800" dirty="0" smtClean="0"/>
              <a:t>формування у особистості ціннісного ставлення до суспільства, держави та самого себе; відчуття своєї належності до України, усвідомлення єдності власної долі з долею своєї країни; активною за формою та моральної за змістом життєвої позиції.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b="1" dirty="0" smtClean="0"/>
              <a:t>Завдання шкільної бібліотеки </a:t>
            </a:r>
            <a:r>
              <a:rPr lang="uk-UA" sz="1800" dirty="0" smtClean="0"/>
              <a:t>– сприти формуванню в учнів національно – патріотичної гідності засобами бібліотеки та книги.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endParaRPr lang="ru-RU" sz="1800" dirty="0"/>
          </a:p>
        </p:txBody>
      </p:sp>
    </p:spTree>
  </p:cSld>
  <p:clrMapOvr>
    <a:masterClrMapping/>
  </p:clrMapOvr>
  <p:transition advClick="0" advTm="8641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r>
              <a:rPr lang="uk-UA" dirty="0" smtClean="0"/>
              <a:t> Україна – єдина країна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4038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b="1" dirty="0" smtClean="0"/>
              <a:t>Віртуальна подорож </a:t>
            </a:r>
            <a:r>
              <a:rPr lang="uk-UA" sz="1800" b="1" dirty="0" err="1" smtClean="0"/>
              <a:t>“Десять</a:t>
            </a:r>
            <a:r>
              <a:rPr lang="uk-UA" sz="1800" b="1" dirty="0" smtClean="0"/>
              <a:t> визначних місць </a:t>
            </a:r>
            <a:r>
              <a:rPr lang="uk-UA" sz="1800" b="1" dirty="0" err="1" smtClean="0"/>
              <a:t>України”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357166"/>
            <a:ext cx="4038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b="1" dirty="0" smtClean="0"/>
              <a:t>Огляд – презентація </a:t>
            </a:r>
            <a:r>
              <a:rPr lang="uk-UA" sz="1600" b="1" dirty="0" err="1" smtClean="0"/>
              <a:t>“Моя</a:t>
            </a:r>
            <a:r>
              <a:rPr lang="uk-UA" sz="1600" b="1" dirty="0" smtClean="0"/>
              <a:t> країна – </a:t>
            </a:r>
            <a:r>
              <a:rPr lang="uk-UA" sz="1600" b="1" dirty="0" err="1" smtClean="0"/>
              <a:t>Україна”</a:t>
            </a:r>
            <a:r>
              <a:rPr lang="uk-UA" sz="1600" b="1" dirty="0" smtClean="0"/>
              <a:t> </a:t>
            </a:r>
          </a:p>
          <a:p>
            <a:pPr>
              <a:buNone/>
            </a:pPr>
            <a:r>
              <a:rPr lang="uk-UA" sz="1600" b="1" dirty="0" smtClean="0"/>
              <a:t>Рекомендаційний список літератури </a:t>
            </a:r>
            <a:r>
              <a:rPr lang="uk-UA" sz="1600" b="1" dirty="0" err="1" smtClean="0"/>
              <a:t>“Державний</a:t>
            </a:r>
            <a:r>
              <a:rPr lang="uk-UA" sz="1600" b="1" dirty="0" smtClean="0"/>
              <a:t> прапор -  святиня </a:t>
            </a:r>
            <a:r>
              <a:rPr lang="uk-UA" sz="1600" b="1" dirty="0" err="1" smtClean="0"/>
              <a:t>України”</a:t>
            </a:r>
            <a:endParaRPr lang="uk-UA" sz="1600" b="1" dirty="0" smtClean="0"/>
          </a:p>
          <a:p>
            <a:pPr>
              <a:buNone/>
            </a:pPr>
            <a:r>
              <a:rPr lang="uk-UA" sz="1600" b="1" dirty="0" smtClean="0"/>
              <a:t>Бібліографічний огляд літератури </a:t>
            </a:r>
            <a:r>
              <a:rPr lang="uk-UA" sz="1600" b="1" dirty="0" err="1" smtClean="0"/>
              <a:t>“Це</a:t>
            </a:r>
            <a:r>
              <a:rPr lang="uk-UA" sz="1600" b="1" dirty="0" smtClean="0"/>
              <a:t> моя країна – рідна </a:t>
            </a:r>
            <a:r>
              <a:rPr lang="uk-UA" sz="1600" b="1" dirty="0" err="1" smtClean="0"/>
              <a:t>Україна”</a:t>
            </a:r>
            <a:endParaRPr lang="uk-UA" sz="1600" b="1" dirty="0" smtClean="0"/>
          </a:p>
          <a:p>
            <a:pPr>
              <a:buNone/>
            </a:pPr>
            <a:r>
              <a:rPr lang="uk-UA" sz="1600" b="1" dirty="0" smtClean="0"/>
              <a:t>Книжкова виставка </a:t>
            </a:r>
            <a:r>
              <a:rPr lang="uk-UA" sz="1600" b="1" dirty="0" err="1" smtClean="0"/>
              <a:t>“Соборна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мати-Україна</a:t>
            </a:r>
            <a:r>
              <a:rPr lang="uk-UA" sz="1600" b="1" dirty="0" smtClean="0"/>
              <a:t> – одна на всіх, як </a:t>
            </a:r>
            <a:r>
              <a:rPr lang="uk-UA" sz="1600" b="1" dirty="0" err="1" smtClean="0"/>
              <a:t>оберіг”</a:t>
            </a:r>
            <a:endParaRPr lang="uk-UA" sz="1600" b="1" dirty="0" smtClean="0"/>
          </a:p>
          <a:p>
            <a:pPr>
              <a:buNone/>
            </a:pPr>
            <a:endParaRPr lang="uk-UA" sz="1600" dirty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/>
          </a:p>
          <a:p>
            <a:pPr>
              <a:buNone/>
            </a:pPr>
            <a:endParaRPr lang="uk-UA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364330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nadja\Music\IMG_20160802_10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4643438" cy="37861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10375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dirty="0" smtClean="0"/>
              <a:t>Голодне лихоліття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2700" dirty="0" smtClean="0"/>
              <a:t>22 листопада ми відзначаємо День пам'яті голодомору</a:t>
            </a:r>
            <a:endParaRPr lang="ru-RU" sz="27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4929198"/>
            <a:ext cx="4497388" cy="1928802"/>
          </a:xfrm>
        </p:spPr>
        <p:txBody>
          <a:bodyPr>
            <a:noAutofit/>
          </a:bodyPr>
          <a:lstStyle/>
          <a:p>
            <a:endParaRPr lang="uk-UA" sz="1600" dirty="0" smtClean="0"/>
          </a:p>
          <a:p>
            <a:pPr>
              <a:buNone/>
            </a:pPr>
            <a:r>
              <a:rPr lang="uk-UA" sz="1600" b="1" dirty="0" smtClean="0"/>
              <a:t>    </a:t>
            </a:r>
            <a:r>
              <a:rPr lang="uk-UA" sz="1400" b="1" dirty="0" smtClean="0"/>
              <a:t>На виставці представлені документальні книги статті, спогади свідків тих жахливих подій, художньо – документальні книги відомих українських письменників В.Барки </a:t>
            </a:r>
            <a:r>
              <a:rPr lang="uk-UA" sz="1400" b="1" dirty="0" err="1" smtClean="0"/>
              <a:t>“Жовтий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князь”</a:t>
            </a:r>
            <a:r>
              <a:rPr lang="uk-UA" sz="1400" b="1" dirty="0" smtClean="0"/>
              <a:t> та         У. </a:t>
            </a:r>
            <a:r>
              <a:rPr lang="uk-UA" sz="1400" b="1" dirty="0" err="1" smtClean="0"/>
              <a:t>Самчука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“Марія”</a:t>
            </a:r>
            <a:endParaRPr lang="ru-RU" sz="1400" b="1" dirty="0" smtClean="0"/>
          </a:p>
          <a:p>
            <a:endParaRPr lang="uk-UA" sz="16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5000636"/>
            <a:ext cx="4357718" cy="18573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2000" b="1" dirty="0" smtClean="0"/>
              <a:t>Згадайте нас – бо ми ж колись жили.</a:t>
            </a:r>
          </a:p>
          <a:p>
            <a:pPr>
              <a:buNone/>
            </a:pPr>
            <a:r>
              <a:rPr lang="uk-UA" sz="2000" b="1" dirty="0" smtClean="0"/>
              <a:t>Зроніть сльозу і хай не гасне свічка!</a:t>
            </a:r>
          </a:p>
          <a:p>
            <a:pPr>
              <a:buNone/>
            </a:pPr>
            <a:r>
              <a:rPr lang="uk-UA" sz="2000" b="1" dirty="0" smtClean="0"/>
              <a:t>Ми в цій землі житами проросли,</a:t>
            </a:r>
          </a:p>
          <a:p>
            <a:pPr>
              <a:buNone/>
            </a:pPr>
            <a:r>
              <a:rPr lang="uk-UA" sz="2000" b="1" dirty="0" smtClean="0"/>
              <a:t>Щоб голоду не знали люди вічно.</a:t>
            </a:r>
          </a:p>
          <a:p>
            <a:pPr>
              <a:buNone/>
            </a:pPr>
            <a:r>
              <a:rPr lang="uk-UA" sz="2000" b="1" dirty="0"/>
              <a:t> </a:t>
            </a:r>
            <a:r>
              <a:rPr lang="uk-UA" sz="2000" b="1" dirty="0" smtClean="0"/>
              <a:t>                          Н. </a:t>
            </a:r>
            <a:r>
              <a:rPr lang="uk-UA" sz="2000" b="1" dirty="0" err="1" smtClean="0"/>
              <a:t>Віноградська</a:t>
            </a:r>
            <a:endParaRPr lang="uk-UA" sz="2000" b="1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Виставка – репортаж </a:t>
            </a:r>
            <a:r>
              <a:rPr lang="uk-UA" dirty="0" err="1" smtClean="0"/>
              <a:t>“Голодомор</a:t>
            </a:r>
            <a:r>
              <a:rPr lang="uk-UA" dirty="0" smtClean="0"/>
              <a:t> – трагедія українського </a:t>
            </a:r>
            <a:r>
              <a:rPr lang="uk-UA" dirty="0" err="1" smtClean="0"/>
              <a:t>народу”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465260"/>
          </a:xfrm>
        </p:spPr>
        <p:txBody>
          <a:bodyPr>
            <a:normAutofit fontScale="85000" lnSpcReduction="10000"/>
          </a:bodyPr>
          <a:lstStyle/>
          <a:p>
            <a:r>
              <a:rPr lang="uk-UA" sz="1800" i="1" dirty="0" smtClean="0"/>
              <a:t>Тільки постійна пам’ять,тільки постійне поминання</a:t>
            </a:r>
          </a:p>
          <a:p>
            <a:r>
              <a:rPr lang="uk-UA" sz="1800" i="1" dirty="0"/>
              <a:t>з</a:t>
            </a:r>
            <a:r>
              <a:rPr lang="uk-UA" sz="1800" i="1" dirty="0" smtClean="0"/>
              <a:t>можуть залишити нас чуттєвими до чужого горя та біди власних предків</a:t>
            </a:r>
            <a:endParaRPr lang="ru-RU" sz="1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000372"/>
            <a:ext cx="40719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14554"/>
            <a:ext cx="39290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40719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1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27058"/>
          </a:xfrm>
        </p:spPr>
        <p:txBody>
          <a:bodyPr>
            <a:normAutofit/>
          </a:bodyPr>
          <a:lstStyle/>
          <a:p>
            <a:r>
              <a:rPr lang="uk-UA" dirty="0" smtClean="0"/>
              <a:t>Україна – держава європейська</a:t>
            </a:r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74875"/>
            <a:ext cx="3673307" cy="44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214950"/>
            <a:ext cx="4041775" cy="1643050"/>
          </a:xfrm>
        </p:spPr>
        <p:txBody>
          <a:bodyPr>
            <a:noAutofit/>
          </a:bodyPr>
          <a:lstStyle/>
          <a:p>
            <a:r>
              <a:rPr lang="uk-UA" sz="1400" b="1" dirty="0" smtClean="0"/>
              <a:t>Їх назвали Небесною Сотнею – патріотів, які загинули в Києві на Майдані, вулицях Грушевського та Інститутській. Гинули за честь, за волю, за право бути українцем і за свою Батьківщину </a:t>
            </a:r>
            <a:endParaRPr lang="ru-RU" sz="1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Виставка – реквієм </a:t>
            </a:r>
            <a:r>
              <a:rPr lang="uk-UA" dirty="0" err="1" smtClean="0"/>
              <a:t>“Наш</a:t>
            </a:r>
            <a:r>
              <a:rPr lang="uk-UA" dirty="0" smtClean="0"/>
              <a:t> дух не зламати, свободу не вбити!”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85861"/>
            <a:ext cx="4041775" cy="928694"/>
          </a:xfrm>
        </p:spPr>
        <p:txBody>
          <a:bodyPr>
            <a:normAutofit fontScale="85000" lnSpcReduction="20000"/>
          </a:bodyPr>
          <a:lstStyle/>
          <a:p>
            <a:r>
              <a:rPr lang="uk-UA" sz="1800" dirty="0" smtClean="0"/>
              <a:t>Урок патріотизму </a:t>
            </a:r>
          </a:p>
          <a:p>
            <a:r>
              <a:rPr lang="uk-UA" sz="1800" dirty="0" err="1" smtClean="0"/>
              <a:t>“Небесна</a:t>
            </a:r>
            <a:r>
              <a:rPr lang="uk-UA" sz="1800" dirty="0" smtClean="0"/>
              <a:t> Сотня – то в серцях вогонь.</a:t>
            </a:r>
          </a:p>
          <a:p>
            <a:r>
              <a:rPr lang="uk-UA" sz="1800" dirty="0" smtClean="0"/>
              <a:t>Він гаряче палав за </a:t>
            </a:r>
            <a:r>
              <a:rPr lang="uk-UA" sz="1800" dirty="0" err="1" smtClean="0"/>
              <a:t>Україну”</a:t>
            </a:r>
            <a:endParaRPr lang="ru-RU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4985" r="4050"/>
          <a:stretch>
            <a:fillRect/>
          </a:stretch>
        </p:blipFill>
        <p:spPr bwMode="auto">
          <a:xfrm>
            <a:off x="4357685" y="2214554"/>
            <a:ext cx="43577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187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Мій край – частина 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686800" cy="526893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sz="2000" b="1" dirty="0" smtClean="0"/>
              <a:t>Користувачі бібліотеки вийшли на вулицю</a:t>
            </a:r>
          </a:p>
          <a:p>
            <a:pPr algn="r">
              <a:buNone/>
            </a:pPr>
            <a:r>
              <a:rPr lang="uk-UA" sz="2000" b="1" dirty="0" smtClean="0"/>
              <a:t> з плакатами, щоб </a:t>
            </a:r>
            <a:r>
              <a:rPr lang="uk-UA" sz="2000" b="1" dirty="0"/>
              <a:t>в</a:t>
            </a:r>
            <a:r>
              <a:rPr lang="uk-UA" sz="2000" b="1" dirty="0" smtClean="0"/>
              <a:t>иразити своє прагнення</a:t>
            </a:r>
          </a:p>
          <a:p>
            <a:pPr algn="r">
              <a:buNone/>
            </a:pPr>
            <a:r>
              <a:rPr lang="uk-UA" sz="2000" b="1" dirty="0" smtClean="0"/>
              <a:t> жити в мирній країні і мати щасливе майбутнє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143224"/>
            <a:ext cx="485778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40719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297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84182"/>
          </a:xfrm>
        </p:spPr>
        <p:txBody>
          <a:bodyPr/>
          <a:lstStyle/>
          <a:p>
            <a:pPr algn="ctr"/>
            <a:r>
              <a:rPr lang="uk-UA" dirty="0" smtClean="0"/>
              <a:t>Славетні постаті України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14876" y="4572008"/>
            <a:ext cx="4429124" cy="1554154"/>
          </a:xfrm>
        </p:spPr>
        <p:txBody>
          <a:bodyPr>
            <a:normAutofit fontScale="55000" lnSpcReduction="20000"/>
          </a:bodyPr>
          <a:lstStyle/>
          <a:p>
            <a:endParaRPr lang="uk-UA" sz="2000" dirty="0" smtClean="0"/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uk-UA" sz="2000" dirty="0" smtClean="0"/>
          </a:p>
          <a:p>
            <a:pPr>
              <a:buNone/>
            </a:pPr>
            <a:r>
              <a:rPr lang="uk-UA" sz="3300" dirty="0" smtClean="0"/>
              <a:t>Бібліографічний огляд літератури </a:t>
            </a:r>
            <a:r>
              <a:rPr lang="uk-UA" sz="3300" dirty="0" err="1" smtClean="0"/>
              <a:t>“Ми</a:t>
            </a:r>
            <a:r>
              <a:rPr lang="uk-UA" sz="3300" dirty="0" smtClean="0"/>
              <a:t> не </a:t>
            </a:r>
            <a:r>
              <a:rPr lang="uk-UA" sz="3300" dirty="0" err="1" smtClean="0"/>
              <a:t>забудем</a:t>
            </a:r>
            <a:r>
              <a:rPr lang="uk-UA" sz="3300" dirty="0" smtClean="0"/>
              <a:t>, тебе, </a:t>
            </a:r>
            <a:r>
              <a:rPr lang="uk-UA" sz="3300" dirty="0" err="1" smtClean="0"/>
              <a:t>Тарасе”</a:t>
            </a:r>
            <a:r>
              <a:rPr lang="uk-UA" sz="3300" dirty="0" smtClean="0"/>
              <a:t> </a:t>
            </a:r>
            <a:endParaRPr lang="ru-RU" sz="33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357299"/>
            <a:ext cx="4643438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57200" y="1214422"/>
            <a:ext cx="4040188" cy="1500197"/>
          </a:xfrm>
        </p:spPr>
        <p:txBody>
          <a:bodyPr>
            <a:noAutofit/>
          </a:bodyPr>
          <a:lstStyle/>
          <a:p>
            <a:r>
              <a:rPr lang="uk-UA" sz="2000" b="0" i="1" dirty="0" smtClean="0"/>
              <a:t>Літературно-мистецька година </a:t>
            </a:r>
            <a:r>
              <a:rPr lang="uk-UA" sz="2000" dirty="0" err="1" smtClean="0"/>
              <a:t>“Без</a:t>
            </a:r>
            <a:r>
              <a:rPr lang="uk-UA" sz="2000" dirty="0" smtClean="0"/>
              <a:t> надії сподіваюсь</a:t>
            </a:r>
            <a:r>
              <a:rPr lang="uk-UA" sz="2000" dirty="0" smtClean="0"/>
              <a:t>…”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4500561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609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6154758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/>
              <a:t>… Народ не вибирають.</a:t>
            </a:r>
            <a:br>
              <a:rPr lang="uk-UA" sz="3200" dirty="0" smtClean="0"/>
            </a:br>
            <a:r>
              <a:rPr lang="uk-UA" sz="3200" dirty="0" smtClean="0"/>
              <a:t>І сам ти – тільки брунька</a:t>
            </a:r>
            <a:br>
              <a:rPr lang="uk-UA" sz="3200" dirty="0" smtClean="0"/>
            </a:br>
            <a:r>
              <a:rPr lang="uk-UA" sz="3200" dirty="0" smtClean="0"/>
              <a:t>у нього на гіллі.</a:t>
            </a:r>
            <a:br>
              <a:rPr lang="uk-UA" sz="3200" dirty="0" smtClean="0"/>
            </a:br>
            <a:r>
              <a:rPr lang="uk-UA" sz="3200" dirty="0" smtClean="0"/>
              <a:t>Для нього і живуть</a:t>
            </a:r>
            <a:br>
              <a:rPr lang="uk-UA" sz="3200" dirty="0" smtClean="0"/>
            </a:br>
            <a:r>
              <a:rPr lang="uk-UA" sz="3200" dirty="0" smtClean="0"/>
              <a:t>за нього і вмирають.</a:t>
            </a:r>
            <a:br>
              <a:rPr lang="uk-UA" sz="3200" dirty="0" smtClean="0"/>
            </a:br>
            <a:r>
              <a:rPr lang="uk-UA" sz="3200" dirty="0" smtClean="0"/>
              <a:t>Ох, не тому, що він - </a:t>
            </a:r>
            <a:br>
              <a:rPr lang="uk-UA" sz="3200" dirty="0" smtClean="0"/>
            </a:br>
            <a:r>
              <a:rPr lang="uk-UA" sz="3200" dirty="0" smtClean="0"/>
              <a:t>найкращий на землі!</a:t>
            </a:r>
            <a:br>
              <a:rPr lang="uk-UA" sz="3200" dirty="0" smtClean="0"/>
            </a:br>
            <a:r>
              <a:rPr lang="uk-UA" sz="3200" dirty="0"/>
              <a:t> </a:t>
            </a:r>
            <a:r>
              <a:rPr lang="uk-UA" sz="3200" dirty="0" smtClean="0"/>
              <a:t>                      Ліна Костенко</a:t>
            </a:r>
            <a:br>
              <a:rPr lang="uk-UA" sz="3200" dirty="0" smtClean="0"/>
            </a:br>
            <a:endParaRPr lang="ru-RU" sz="3200" dirty="0"/>
          </a:p>
        </p:txBody>
      </p:sp>
    </p:spTree>
  </p:cSld>
  <p:clrMapOvr>
    <a:masterClrMapping/>
  </p:clrMapOvr>
  <p:transition advClick="0" advTm="10359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260</TotalTime>
  <Words>322</Words>
  <Application>Microsoft Office PowerPoint</Application>
  <PresentationFormat>Экран (4:3)</PresentationFormat>
  <Paragraphs>42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Формування в учнів національно – патріотичної гідності засобами бібліотеки та книги</vt:lpstr>
      <vt:lpstr>Патріотизм – це любов до Батьківщини, відданість своєму народові, готовність для них на жертви й подвиги.  Патріот – це той, хто любить свою Батьківщину, відданий своєму народові, готовий заради них на жертви і подвиги.  Головною метою національно – патріотичного виховання дітей є формування у особистості ціннісного ставлення до суспільства, держави та самого себе; відчуття своєї належності до України, усвідомлення єдності власної долі з долею своєї країни; активною за формою та моральної за змістом життєвої позиції.  Завдання шкільної бібліотеки – сприти формуванню в учнів національно – патріотичної гідності засобами бібліотеки та книги.  </vt:lpstr>
      <vt:lpstr> Україна – єдина країна</vt:lpstr>
      <vt:lpstr>Голодне лихоліття  22 листопада ми відзначаємо День пам'яті голодомору</vt:lpstr>
      <vt:lpstr>Україна – держава європейська</vt:lpstr>
      <vt:lpstr>Мій край – частина України</vt:lpstr>
      <vt:lpstr>Славетні постаті України</vt:lpstr>
      <vt:lpstr>… Народ не вибирають. І сам ти – тільки брунька у нього на гіллі. Для нього і живуть за нього і вмирають. Ох, не тому, що він -  найкращий на землі!                        Ліна Костенко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в учнів національно – патріотичної гідності засобами бібліотеки та книги</dc:title>
  <dc:creator>ЗОШ</dc:creator>
  <cp:lastModifiedBy>admin</cp:lastModifiedBy>
  <cp:revision>31</cp:revision>
  <dcterms:created xsi:type="dcterms:W3CDTF">2017-12-13T07:35:08Z</dcterms:created>
  <dcterms:modified xsi:type="dcterms:W3CDTF">2022-09-21T06:21:25Z</dcterms:modified>
</cp:coreProperties>
</file>