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72"/>
  </p:notesMasterIdLst>
  <p:sldIdLst>
    <p:sldId id="310" r:id="rId2"/>
    <p:sldId id="311" r:id="rId3"/>
    <p:sldId id="256" r:id="rId4"/>
    <p:sldId id="313" r:id="rId5"/>
    <p:sldId id="312" r:id="rId6"/>
    <p:sldId id="314" r:id="rId7"/>
    <p:sldId id="257" r:id="rId8"/>
    <p:sldId id="315" r:id="rId9"/>
    <p:sldId id="264" r:id="rId10"/>
    <p:sldId id="262" r:id="rId11"/>
    <p:sldId id="322" r:id="rId12"/>
    <p:sldId id="265" r:id="rId13"/>
    <p:sldId id="316" r:id="rId14"/>
    <p:sldId id="263" r:id="rId15"/>
    <p:sldId id="260" r:id="rId16"/>
    <p:sldId id="261" r:id="rId17"/>
    <p:sldId id="258" r:id="rId18"/>
    <p:sldId id="317" r:id="rId19"/>
    <p:sldId id="259" r:id="rId20"/>
    <p:sldId id="269" r:id="rId21"/>
    <p:sldId id="268" r:id="rId22"/>
    <p:sldId id="270" r:id="rId23"/>
    <p:sldId id="267" r:id="rId24"/>
    <p:sldId id="271" r:id="rId25"/>
    <p:sldId id="266" r:id="rId26"/>
    <p:sldId id="272" r:id="rId27"/>
    <p:sldId id="275" r:id="rId28"/>
    <p:sldId id="276" r:id="rId29"/>
    <p:sldId id="274" r:id="rId30"/>
    <p:sldId id="279" r:id="rId31"/>
    <p:sldId id="277" r:id="rId32"/>
    <p:sldId id="280" r:id="rId33"/>
    <p:sldId id="278" r:id="rId34"/>
    <p:sldId id="281" r:id="rId35"/>
    <p:sldId id="282" r:id="rId36"/>
    <p:sldId id="283" r:id="rId37"/>
    <p:sldId id="319" r:id="rId38"/>
    <p:sldId id="323" r:id="rId39"/>
    <p:sldId id="324" r:id="rId40"/>
    <p:sldId id="318" r:id="rId41"/>
    <p:sldId id="285" r:id="rId42"/>
    <p:sldId id="286" r:id="rId43"/>
    <p:sldId id="287" r:id="rId44"/>
    <p:sldId id="284" r:id="rId45"/>
    <p:sldId id="288" r:id="rId46"/>
    <p:sldId id="290" r:id="rId47"/>
    <p:sldId id="291" r:id="rId48"/>
    <p:sldId id="292" r:id="rId49"/>
    <p:sldId id="293" r:id="rId50"/>
    <p:sldId id="294" r:id="rId51"/>
    <p:sldId id="325" r:id="rId52"/>
    <p:sldId id="295" r:id="rId53"/>
    <p:sldId id="296" r:id="rId54"/>
    <p:sldId id="297" r:id="rId55"/>
    <p:sldId id="327" r:id="rId56"/>
    <p:sldId id="298" r:id="rId57"/>
    <p:sldId id="299" r:id="rId58"/>
    <p:sldId id="300" r:id="rId59"/>
    <p:sldId id="301" r:id="rId60"/>
    <p:sldId id="326" r:id="rId61"/>
    <p:sldId id="303" r:id="rId62"/>
    <p:sldId id="304" r:id="rId63"/>
    <p:sldId id="305" r:id="rId64"/>
    <p:sldId id="307" r:id="rId65"/>
    <p:sldId id="306" r:id="rId66"/>
    <p:sldId id="308" r:id="rId67"/>
    <p:sldId id="309" r:id="rId68"/>
    <p:sldId id="328" r:id="rId69"/>
    <p:sldId id="289" r:id="rId70"/>
    <p:sldId id="321" r:id="rId71"/>
  </p:sldIdLst>
  <p:sldSz cx="12192000" cy="6858000"/>
  <p:notesSz cx="6850063" cy="9982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382" autoAdjust="0"/>
    <p:restoredTop sz="94660"/>
  </p:normalViewPr>
  <p:slideViewPr>
    <p:cSldViewPr snapToGrid="0">
      <p:cViewPr>
        <p:scale>
          <a:sx n="48" d="100"/>
          <a:sy n="48" d="100"/>
        </p:scale>
        <p:origin x="-1446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0117" y="0"/>
            <a:ext cx="2968361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1696-742E-4A6D-94A8-E149D71DE2A7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007" y="4803934"/>
            <a:ext cx="548005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0117" y="9481358"/>
            <a:ext cx="2968361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20BEC-322C-42BC-B706-22183187B59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7210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6352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06021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0334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60496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784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0334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08626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08410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82572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51694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888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5666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58168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0616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41314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62822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77180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23192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11590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68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7423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7176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9150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23989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8760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45638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06669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20BEC-322C-42BC-B706-22183187B593}" type="slidenum">
              <a:rPr lang="uk-UA" smtClean="0"/>
              <a:pPr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95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859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5791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43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03033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33042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91979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4101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9806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11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8706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7848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7945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7706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9372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6193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2211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C09A8-FA54-4C6B-A15F-1CEFCEB17AA5}" type="datetimeFigureOut">
              <a:rPr lang="uk-UA" smtClean="0"/>
              <a:pPr/>
              <a:t>19.06.2025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BFF2FC9-7DC4-441E-9366-3EAD79AE99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1456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12" Type="http://schemas.openxmlformats.org/officeDocument/2006/relationships/image" Target="../media/image1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11" Type="http://schemas.openxmlformats.org/officeDocument/2006/relationships/image" Target="../media/image181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12" Type="http://schemas.openxmlformats.org/officeDocument/2006/relationships/image" Target="../media/image19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11" Type="http://schemas.openxmlformats.org/officeDocument/2006/relationships/image" Target="../media/image196.jpeg"/><Relationship Id="rId5" Type="http://schemas.openxmlformats.org/officeDocument/2006/relationships/image" Target="../media/image190.jpeg"/><Relationship Id="rId10" Type="http://schemas.openxmlformats.org/officeDocument/2006/relationships/image" Target="../media/image195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05A2A8A1-D97F-4ECD-89E2-621C4684A2F7}"/>
              </a:ext>
            </a:extLst>
          </p:cNvPr>
          <p:cNvSpPr/>
          <p:nvPr/>
        </p:nvSpPr>
        <p:spPr>
          <a:xfrm>
            <a:off x="261711" y="308541"/>
            <a:ext cx="1166858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ВИХОВНА РОБОТА 2024 – 2025н.р.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7B307DCB-EF11-488E-8801-A207583ADA38}"/>
              </a:ext>
            </a:extLst>
          </p:cNvPr>
          <p:cNvSpPr/>
          <p:nvPr/>
        </p:nvSpPr>
        <p:spPr>
          <a:xfrm>
            <a:off x="2079943" y="1231871"/>
            <a:ext cx="749756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ЗВІТ </a:t>
            </a:r>
          </a:p>
          <a:p>
            <a:pPr algn="ctr"/>
            <a:r>
              <a:rPr lang="uk-U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заступника директора </a:t>
            </a:r>
          </a:p>
          <a:p>
            <a:pPr algn="ctr"/>
            <a:r>
              <a:rPr lang="uk-U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 виховної роботи</a:t>
            </a:r>
          </a:p>
          <a:p>
            <a:pPr algn="ctr"/>
            <a:r>
              <a:rPr lang="uk-UA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Міськової</a:t>
            </a:r>
            <a:r>
              <a:rPr lang="uk-U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Н.І. </a:t>
            </a:r>
            <a:endParaRPr lang="uk-U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57AD5C0-65F1-45AD-8E1E-1AC74F9E35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1838" y="2891301"/>
            <a:ext cx="2975024" cy="396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Костилівський заклад загальної середньої освіти І-ІІІ ст.">
            <a:extLst>
              <a:ext uri="{FF2B5EF4-FFF2-40B4-BE49-F238E27FC236}">
                <a16:creationId xmlns:a16="http://schemas.microsoft.com/office/drawing/2014/main" xmlns="" id="{8E90A561-F997-48F5-854E-2A663ED0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10" y="4349042"/>
            <a:ext cx="3944529" cy="2503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ED9123-EE59-4816-A179-6595C868AD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7698" y="4505000"/>
            <a:ext cx="3173428" cy="23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660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AC9004B-1B77-4FB4-A2EF-F32DCCF28635}"/>
              </a:ext>
            </a:extLst>
          </p:cNvPr>
          <p:cNvSpPr/>
          <p:nvPr/>
        </p:nvSpPr>
        <p:spPr>
          <a:xfrm>
            <a:off x="266700" y="0"/>
            <a:ext cx="116586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Виховні заходи  приурочені Європейському  Дню боротьби з торгівлею людьми</a:t>
            </a:r>
          </a:p>
        </p:txBody>
      </p:sp>
      <p:pic>
        <p:nvPicPr>
          <p:cNvPr id="4098" name="Picture 2" descr="Немає опису світлини.">
            <a:extLst>
              <a:ext uri="{FF2B5EF4-FFF2-40B4-BE49-F238E27FC236}">
                <a16:creationId xmlns:a16="http://schemas.microsoft.com/office/drawing/2014/main" xmlns="" id="{C25C38FF-A58F-4F3C-B146-00A59042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138"/>
            <a:ext cx="4295864" cy="42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емає опису світлини.">
            <a:extLst>
              <a:ext uri="{FF2B5EF4-FFF2-40B4-BE49-F238E27FC236}">
                <a16:creationId xmlns:a16="http://schemas.microsoft.com/office/drawing/2014/main" xmlns="" id="{42AE220F-BF79-421A-A3E8-2ECF84D6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136" y="1899138"/>
            <a:ext cx="4295864" cy="42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Немає опису світлини.">
            <a:extLst>
              <a:ext uri="{FF2B5EF4-FFF2-40B4-BE49-F238E27FC236}">
                <a16:creationId xmlns:a16="http://schemas.microsoft.com/office/drawing/2014/main" xmlns="" id="{E752230B-DC68-48CA-8411-2B1048EE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432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Немає опису світлини.">
            <a:extLst>
              <a:ext uri="{FF2B5EF4-FFF2-40B4-BE49-F238E27FC236}">
                <a16:creationId xmlns:a16="http://schemas.microsoft.com/office/drawing/2014/main" xmlns="" id="{DDFA0564-1563-4488-95C0-63DA78BC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7" b="50366"/>
          <a:stretch/>
        </p:blipFill>
        <p:spPr bwMode="auto">
          <a:xfrm>
            <a:off x="4328746" y="4497526"/>
            <a:ext cx="3534508" cy="15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0F9DDC90-605E-4767-8C56-E934FE98973A}"/>
              </a:ext>
            </a:extLst>
          </p:cNvPr>
          <p:cNvSpPr/>
          <p:nvPr/>
        </p:nvSpPr>
        <p:spPr>
          <a:xfrm>
            <a:off x="4328746" y="6036701"/>
            <a:ext cx="35345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577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AC9004B-1B77-4FB4-A2EF-F32DCCF28635}"/>
              </a:ext>
            </a:extLst>
          </p:cNvPr>
          <p:cNvSpPr/>
          <p:nvPr/>
        </p:nvSpPr>
        <p:spPr>
          <a:xfrm>
            <a:off x="266700" y="0"/>
            <a:ext cx="116586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Профілактика дитячого травматизму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0F9DDC90-605E-4767-8C56-E934FE98973A}"/>
              </a:ext>
            </a:extLst>
          </p:cNvPr>
          <p:cNvSpPr/>
          <p:nvPr/>
        </p:nvSpPr>
        <p:spPr>
          <a:xfrm>
            <a:off x="4328746" y="6036701"/>
            <a:ext cx="353450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Ільчук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 з учнями 7 – А класу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04E93D-FE36-4DEF-A102-45F37FF0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18" y="1296025"/>
            <a:ext cx="7509981" cy="47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027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AC9004B-1B77-4FB4-A2EF-F32DCCF28635}"/>
              </a:ext>
            </a:extLst>
          </p:cNvPr>
          <p:cNvSpPr/>
          <p:nvPr/>
        </p:nvSpPr>
        <p:spPr>
          <a:xfrm>
            <a:off x="1160585" y="0"/>
            <a:ext cx="793359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Всесвітній  день  хліба</a:t>
            </a:r>
          </a:p>
        </p:txBody>
      </p:sp>
      <p:pic>
        <p:nvPicPr>
          <p:cNvPr id="5124" name="Picture 4" descr="Немає опису світлини.">
            <a:extLst>
              <a:ext uri="{FF2B5EF4-FFF2-40B4-BE49-F238E27FC236}">
                <a16:creationId xmlns:a16="http://schemas.microsoft.com/office/drawing/2014/main" xmlns="" id="{994222C9-80A5-462C-8D20-2E3EC73E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3" y="923330"/>
            <a:ext cx="5257797" cy="52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емає опису світлини.">
            <a:extLst>
              <a:ext uri="{FF2B5EF4-FFF2-40B4-BE49-F238E27FC236}">
                <a16:creationId xmlns:a16="http://schemas.microsoft.com/office/drawing/2014/main" xmlns="" id="{A1412137-47CC-4952-A5C0-969624B7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322" y="1104899"/>
            <a:ext cx="5257797" cy="52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84533420-2AC7-404D-BCB9-E9A433D039DA}"/>
              </a:ext>
            </a:extLst>
          </p:cNvPr>
          <p:cNvSpPr/>
          <p:nvPr/>
        </p:nvSpPr>
        <p:spPr>
          <a:xfrm>
            <a:off x="216880" y="6145274"/>
            <a:ext cx="650044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 1-Б класу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Шемота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І.І. 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 1-А класу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Манілець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21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AC9004B-1B77-4FB4-A2EF-F32DCCF28635}"/>
              </a:ext>
            </a:extLst>
          </p:cNvPr>
          <p:cNvSpPr/>
          <p:nvPr/>
        </p:nvSpPr>
        <p:spPr>
          <a:xfrm>
            <a:off x="266700" y="0"/>
            <a:ext cx="116586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«Посвята в козачата»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0F9DDC90-605E-4767-8C56-E934FE98973A}"/>
              </a:ext>
            </a:extLst>
          </p:cNvPr>
          <p:cNvSpPr/>
          <p:nvPr/>
        </p:nvSpPr>
        <p:spPr>
          <a:xfrm>
            <a:off x="3440850" y="5637529"/>
            <a:ext cx="35345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58EB68-9AD7-41FF-8361-241BC2A9C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6200"/>
            <a:ext cx="4500257" cy="4500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2D6814-0B5D-45F0-AFE5-9D02D2C74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129" y="2319130"/>
            <a:ext cx="4538870" cy="45388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96959F4-2776-4704-92FB-16E4F86C96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1195" y="1497494"/>
            <a:ext cx="3273289" cy="327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6719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EACC5183-E7AE-4171-9C38-77AE3DDA6634}"/>
              </a:ext>
            </a:extLst>
          </p:cNvPr>
          <p:cNvSpPr/>
          <p:nvPr/>
        </p:nvSpPr>
        <p:spPr>
          <a:xfrm>
            <a:off x="1160585" y="0"/>
            <a:ext cx="793359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Бесіда про сказ</a:t>
            </a:r>
          </a:p>
        </p:txBody>
      </p:sp>
      <p:pic>
        <p:nvPicPr>
          <p:cNvPr id="6146" name="Picture 2" descr="Немає опису світлини.">
            <a:extLst>
              <a:ext uri="{FF2B5EF4-FFF2-40B4-BE49-F238E27FC236}">
                <a16:creationId xmlns:a16="http://schemas.microsoft.com/office/drawing/2014/main" xmlns="" id="{63E2B774-309F-4913-B790-4273631B7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02"/>
          <a:stretch/>
        </p:blipFill>
        <p:spPr bwMode="auto">
          <a:xfrm>
            <a:off x="644770" y="1881554"/>
            <a:ext cx="6037385" cy="343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Немає опису світлини.">
            <a:extLst>
              <a:ext uri="{FF2B5EF4-FFF2-40B4-BE49-F238E27FC236}">
                <a16:creationId xmlns:a16="http://schemas.microsoft.com/office/drawing/2014/main" xmlns="" id="{307C5D01-3754-40DE-9C06-D2E1B210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0814" y="1336430"/>
            <a:ext cx="5908431" cy="44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12D463FE-6119-4260-945E-A0EE89CA1C70}"/>
              </a:ext>
            </a:extLst>
          </p:cNvPr>
          <p:cNvSpPr/>
          <p:nvPr/>
        </p:nvSpPr>
        <p:spPr>
          <a:xfrm>
            <a:off x="181714" y="5922500"/>
            <a:ext cx="650044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  сестра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Ігнатюк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А.В. </a:t>
            </a:r>
          </a:p>
        </p:txBody>
      </p:sp>
    </p:spTree>
    <p:extLst>
      <p:ext uri="{BB962C8B-B14F-4D97-AF65-F5344CB8AC3E}">
        <p14:creationId xmlns:p14="http://schemas.microsoft.com/office/powerpoint/2010/main" xmlns="" val="142639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A6D08488-2BB1-425C-8BEE-04B19DA669E1}"/>
              </a:ext>
            </a:extLst>
          </p:cNvPr>
          <p:cNvSpPr/>
          <p:nvPr/>
        </p:nvSpPr>
        <p:spPr>
          <a:xfrm>
            <a:off x="1160585" y="0"/>
            <a:ext cx="995289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Осіння ярмарка на підтримку ЗСУ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42D9DB2-1C2C-4B87-80C3-7F4FC5A38DAB}"/>
              </a:ext>
            </a:extLst>
          </p:cNvPr>
          <p:cNvSpPr/>
          <p:nvPr/>
        </p:nvSpPr>
        <p:spPr>
          <a:xfrm>
            <a:off x="49799" y="6065813"/>
            <a:ext cx="312425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Адміністрація, педагоги та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 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</p:txBody>
      </p:sp>
      <p:pic>
        <p:nvPicPr>
          <p:cNvPr id="7170" name="Picture 2" descr="Немає опису світлини.">
            <a:extLst>
              <a:ext uri="{FF2B5EF4-FFF2-40B4-BE49-F238E27FC236}">
                <a16:creationId xmlns:a16="http://schemas.microsoft.com/office/drawing/2014/main" xmlns="" id="{7188335A-855F-4F89-A776-95C94156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84" y="3112477"/>
            <a:ext cx="2883877" cy="28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Немає опису світлини.">
            <a:extLst>
              <a:ext uri="{FF2B5EF4-FFF2-40B4-BE49-F238E27FC236}">
                <a16:creationId xmlns:a16="http://schemas.microsoft.com/office/drawing/2014/main" xmlns="" id="{675901CC-80B3-4461-991E-3F4F7DED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08" y="1126742"/>
            <a:ext cx="4065175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Немає опису світлини.">
            <a:extLst>
              <a:ext uri="{FF2B5EF4-FFF2-40B4-BE49-F238E27FC236}">
                <a16:creationId xmlns:a16="http://schemas.microsoft.com/office/drawing/2014/main" xmlns="" id="{8EC6674D-D68B-4217-B6DB-C368459F4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69"/>
          <a:stretch/>
        </p:blipFill>
        <p:spPr bwMode="auto">
          <a:xfrm>
            <a:off x="3357548" y="4581129"/>
            <a:ext cx="3815663" cy="22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Немає опису світлини.">
            <a:extLst>
              <a:ext uri="{FF2B5EF4-FFF2-40B4-BE49-F238E27FC236}">
                <a16:creationId xmlns:a16="http://schemas.microsoft.com/office/drawing/2014/main" xmlns="" id="{BCC7B581-22C5-467A-BCD3-A514ECE67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384"/>
          <a:stretch/>
        </p:blipFill>
        <p:spPr bwMode="auto">
          <a:xfrm>
            <a:off x="3053861" y="2983296"/>
            <a:ext cx="4417301" cy="1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Немає опису світлини.">
            <a:extLst>
              <a:ext uri="{FF2B5EF4-FFF2-40B4-BE49-F238E27FC236}">
                <a16:creationId xmlns:a16="http://schemas.microsoft.com/office/drawing/2014/main" xmlns="" id="{9D359F80-0773-4A3D-A5B2-5E012D90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6" t="4295" r="10933"/>
          <a:stretch/>
        </p:blipFill>
        <p:spPr bwMode="auto">
          <a:xfrm rot="16200000">
            <a:off x="5479846" y="334550"/>
            <a:ext cx="2035385" cy="32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Немає опису світлини.">
            <a:extLst>
              <a:ext uri="{FF2B5EF4-FFF2-40B4-BE49-F238E27FC236}">
                <a16:creationId xmlns:a16="http://schemas.microsoft.com/office/drawing/2014/main" xmlns="" id="{B52CE028-0CBD-4475-BFD8-E36C2F351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6" t="30256" r="6859"/>
          <a:stretch/>
        </p:blipFill>
        <p:spPr bwMode="auto">
          <a:xfrm>
            <a:off x="7604716" y="3899284"/>
            <a:ext cx="4417300" cy="28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Немає опису світлини.">
            <a:extLst>
              <a:ext uri="{FF2B5EF4-FFF2-40B4-BE49-F238E27FC236}">
                <a16:creationId xmlns:a16="http://schemas.microsoft.com/office/drawing/2014/main" xmlns="" id="{25C0FDFE-3FD6-4217-8268-B7032DF9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0078" y="920933"/>
            <a:ext cx="2446576" cy="32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2094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A5BEFEB-1588-4233-BBD4-C8572237576D}"/>
              </a:ext>
            </a:extLst>
          </p:cNvPr>
          <p:cNvSpPr/>
          <p:nvPr/>
        </p:nvSpPr>
        <p:spPr>
          <a:xfrm>
            <a:off x="1160585" y="0"/>
            <a:ext cx="995289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Осіння ярмарка на підтримку ЗСУ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F66CDD62-2873-4424-BB99-ED209C942E27}"/>
              </a:ext>
            </a:extLst>
          </p:cNvPr>
          <p:cNvSpPr/>
          <p:nvPr/>
        </p:nvSpPr>
        <p:spPr>
          <a:xfrm>
            <a:off x="458092" y="4436875"/>
            <a:ext cx="1931876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,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та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endParaRPr lang="uk-UA" sz="20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</p:txBody>
      </p:sp>
      <p:pic>
        <p:nvPicPr>
          <p:cNvPr id="8194" name="Picture 2" descr="Немає опису світлини.">
            <a:extLst>
              <a:ext uri="{FF2B5EF4-FFF2-40B4-BE49-F238E27FC236}">
                <a16:creationId xmlns:a16="http://schemas.microsoft.com/office/drawing/2014/main" xmlns="" id="{45ADA826-7AC6-4D4E-B00D-03318B50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9" y="1002598"/>
            <a:ext cx="5390445" cy="24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емає опису світлини.">
            <a:extLst>
              <a:ext uri="{FF2B5EF4-FFF2-40B4-BE49-F238E27FC236}">
                <a16:creationId xmlns:a16="http://schemas.microsoft.com/office/drawing/2014/main" xmlns="" id="{2F7FC4D0-ABBA-4EFF-AC4D-F54DDCE7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1246" y="2722182"/>
            <a:ext cx="3022835" cy="40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емає опису світлини.">
            <a:extLst>
              <a:ext uri="{FF2B5EF4-FFF2-40B4-BE49-F238E27FC236}">
                <a16:creationId xmlns:a16="http://schemas.microsoft.com/office/drawing/2014/main" xmlns="" id="{5B520356-3E13-46BE-8A58-FCB0B217A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0" b="24872"/>
          <a:stretch/>
        </p:blipFill>
        <p:spPr bwMode="auto">
          <a:xfrm>
            <a:off x="2659954" y="3620335"/>
            <a:ext cx="6097184" cy="29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Немає опису світлини.">
            <a:extLst>
              <a:ext uri="{FF2B5EF4-FFF2-40B4-BE49-F238E27FC236}">
                <a16:creationId xmlns:a16="http://schemas.microsoft.com/office/drawing/2014/main" xmlns="" id="{BD07549E-EC4F-4BB7-84A6-6D3139031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3" r="12051" b="24102"/>
          <a:stretch/>
        </p:blipFill>
        <p:spPr bwMode="auto">
          <a:xfrm>
            <a:off x="6137031" y="1200356"/>
            <a:ext cx="3814461" cy="20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37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95D2F33-4C22-4AA4-BC2E-D37A36411CA1}"/>
              </a:ext>
            </a:extLst>
          </p:cNvPr>
          <p:cNvSpPr/>
          <p:nvPr/>
        </p:nvSpPr>
        <p:spPr>
          <a:xfrm>
            <a:off x="140677" y="0"/>
            <a:ext cx="11887200" cy="16619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Спартакіада</a:t>
            </a:r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серед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учнівської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молоді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у закладах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загальної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середньої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освіти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Рахівської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ТГ</a:t>
            </a:r>
            <a:endParaRPr lang="uk-U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Немає опису світлини.">
            <a:extLst>
              <a:ext uri="{FF2B5EF4-FFF2-40B4-BE49-F238E27FC236}">
                <a16:creationId xmlns:a16="http://schemas.microsoft.com/office/drawing/2014/main" xmlns="" id="{08F619F9-0A52-4D03-9702-5150DF9B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76" y="1714499"/>
            <a:ext cx="3750923" cy="37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емає опису світлини.">
            <a:extLst>
              <a:ext uri="{FF2B5EF4-FFF2-40B4-BE49-F238E27FC236}">
                <a16:creationId xmlns:a16="http://schemas.microsoft.com/office/drawing/2014/main" xmlns="" id="{1BB87AB5-8A11-4CB1-A5DE-10172991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5600" y="2641085"/>
            <a:ext cx="4032277" cy="40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Немає опису світлини.">
            <a:extLst>
              <a:ext uri="{FF2B5EF4-FFF2-40B4-BE49-F238E27FC236}">
                <a16:creationId xmlns:a16="http://schemas.microsoft.com/office/drawing/2014/main" xmlns="" id="{F46D2458-96B3-446D-9B1E-02D3F8367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20" b="12051"/>
          <a:stretch/>
        </p:blipFill>
        <p:spPr bwMode="auto">
          <a:xfrm>
            <a:off x="3891600" y="1863970"/>
            <a:ext cx="4104000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Немає опису світлини.">
            <a:extLst>
              <a:ext uri="{FF2B5EF4-FFF2-40B4-BE49-F238E27FC236}">
                <a16:creationId xmlns:a16="http://schemas.microsoft.com/office/drawing/2014/main" xmlns="" id="{D660841E-2717-46D5-AA4B-1726FBB7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723" y="4818185"/>
            <a:ext cx="3305908" cy="18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72472D11-5B1C-497E-99E0-7F9EB70B143C}"/>
              </a:ext>
            </a:extLst>
          </p:cNvPr>
          <p:cNvSpPr/>
          <p:nvPr/>
        </p:nvSpPr>
        <p:spPr>
          <a:xfrm>
            <a:off x="131471" y="5888649"/>
            <a:ext cx="380867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фізичної культури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Молдавчук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 та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Баранюк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І.В.</a:t>
            </a:r>
          </a:p>
        </p:txBody>
      </p:sp>
    </p:spTree>
    <p:extLst>
      <p:ext uri="{BB962C8B-B14F-4D97-AF65-F5344CB8AC3E}">
        <p14:creationId xmlns:p14="http://schemas.microsoft.com/office/powerpoint/2010/main" xmlns="" val="377551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95D2F33-4C22-4AA4-BC2E-D37A36411CA1}"/>
              </a:ext>
            </a:extLst>
          </p:cNvPr>
          <p:cNvSpPr/>
          <p:nvPr/>
        </p:nvSpPr>
        <p:spPr>
          <a:xfrm>
            <a:off x="140677" y="0"/>
            <a:ext cx="118872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Вікторина «Єдиний скарб у тебе – рідна мова»</a:t>
            </a:r>
            <a:endParaRPr lang="uk-U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72472D11-5B1C-497E-99E0-7F9EB70B143C}"/>
              </a:ext>
            </a:extLst>
          </p:cNvPr>
          <p:cNvSpPr/>
          <p:nvPr/>
        </p:nvSpPr>
        <p:spPr>
          <a:xfrm>
            <a:off x="225864" y="5888649"/>
            <a:ext cx="361990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Сидора В.Д.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учнями 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5-А класу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9C8B7B-007A-4398-B7B1-55E5F13CD5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576" y="1315543"/>
            <a:ext cx="6312301" cy="4753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90B0B7-A854-4908-ACCD-2891E627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1500156"/>
            <a:ext cx="5398732" cy="40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982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0A2F482C-021A-4E71-B863-3AE511E6640A}"/>
              </a:ext>
            </a:extLst>
          </p:cNvPr>
          <p:cNvSpPr/>
          <p:nvPr/>
        </p:nvSpPr>
        <p:spPr>
          <a:xfrm>
            <a:off x="246185" y="0"/>
            <a:ext cx="11728938" cy="15081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Відкриття  та  </a:t>
            </a:r>
            <a:r>
              <a:rPr lang="uk-U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осв’ячення</a:t>
            </a:r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меморіальних  </a:t>
            </a:r>
            <a:r>
              <a:rPr lang="uk-U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дощок</a:t>
            </a:r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-  </a:t>
            </a:r>
          </a:p>
          <a:p>
            <a:pPr algn="ctr"/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Михайлу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Юраку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та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Володимиру</a:t>
            </a:r>
            <a:r>
              <a:rPr lang="ru-RU" sz="48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8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Друляку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Немає опису світлини.">
            <a:extLst>
              <a:ext uri="{FF2B5EF4-FFF2-40B4-BE49-F238E27FC236}">
                <a16:creationId xmlns:a16="http://schemas.microsoft.com/office/drawing/2014/main" xmlns="" id="{67A3538E-1346-4F64-8105-DFE3F3FF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061" y="3552092"/>
            <a:ext cx="4407877" cy="330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емає опису світлини.">
            <a:extLst>
              <a:ext uri="{FF2B5EF4-FFF2-40B4-BE49-F238E27FC236}">
                <a16:creationId xmlns:a16="http://schemas.microsoft.com/office/drawing/2014/main" xmlns="" id="{B5F01607-5828-4C2E-BA17-371CA73F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2066" y="1666100"/>
            <a:ext cx="3821722" cy="28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Немає опису світлини.">
            <a:extLst>
              <a:ext uri="{FF2B5EF4-FFF2-40B4-BE49-F238E27FC236}">
                <a16:creationId xmlns:a16="http://schemas.microsoft.com/office/drawing/2014/main" xmlns="" id="{66EEB0A9-0447-402C-827D-3C148B45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66" b="6421"/>
          <a:stretch/>
        </p:blipFill>
        <p:spPr bwMode="auto">
          <a:xfrm>
            <a:off x="428211" y="1666100"/>
            <a:ext cx="2901462" cy="44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Немає опису світлини.">
            <a:extLst>
              <a:ext uri="{FF2B5EF4-FFF2-40B4-BE49-F238E27FC236}">
                <a16:creationId xmlns:a16="http://schemas.microsoft.com/office/drawing/2014/main" xmlns="" id="{9B1E9FEC-A4FF-41B1-9C5B-50EFA5A7A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6" b="35897"/>
          <a:stretch/>
        </p:blipFill>
        <p:spPr bwMode="auto">
          <a:xfrm>
            <a:off x="3610867" y="1666100"/>
            <a:ext cx="4050005" cy="28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Немає опису світлини.">
            <a:extLst>
              <a:ext uri="{FF2B5EF4-FFF2-40B4-BE49-F238E27FC236}">
                <a16:creationId xmlns:a16="http://schemas.microsoft.com/office/drawing/2014/main" xmlns="" id="{0FE61E40-3A40-4BC5-BC46-AB47DC18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4383" y="4690387"/>
            <a:ext cx="2743202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CA0A835D-E54C-41F3-B948-210F8F86F5D9}"/>
              </a:ext>
            </a:extLst>
          </p:cNvPr>
          <p:cNvSpPr/>
          <p:nvPr/>
        </p:nvSpPr>
        <p:spPr>
          <a:xfrm>
            <a:off x="905416" y="6110240"/>
            <a:ext cx="180363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</p:txBody>
      </p:sp>
    </p:spTree>
    <p:extLst>
      <p:ext uri="{BB962C8B-B14F-4D97-AF65-F5344CB8AC3E}">
        <p14:creationId xmlns:p14="http://schemas.microsoft.com/office/powerpoint/2010/main" xmlns="" val="117667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4BA2AD5-8654-4265-B732-2C96BEECB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16" y="1564240"/>
            <a:ext cx="10626771" cy="396191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школи у 20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р. базувалася на таких пріоритетних напрямках: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патріотичний, морально – правовий, екологічний, художньо – естетичний, трудовий, здоровий спосіб життя та фізичне виховання.   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Згідно з річним планом школи було заплановано і проведено комплекс виховних заходів.</a:t>
            </a:r>
            <a: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427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A9DE2061-15DF-47C3-8E96-76BA602EEBA1}"/>
              </a:ext>
            </a:extLst>
          </p:cNvPr>
          <p:cNvSpPr/>
          <p:nvPr/>
        </p:nvSpPr>
        <p:spPr>
          <a:xfrm>
            <a:off x="2162908" y="0"/>
            <a:ext cx="603152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Суботник 2024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Немає опису світлини.">
            <a:extLst>
              <a:ext uri="{FF2B5EF4-FFF2-40B4-BE49-F238E27FC236}">
                <a16:creationId xmlns:a16="http://schemas.microsoft.com/office/drawing/2014/main" xmlns="" id="{3C34A911-53A7-45ED-9CCD-DC52552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999" y="3943351"/>
            <a:ext cx="3751384" cy="28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44061FE8-A441-41AD-9084-F036CB7899D8}"/>
              </a:ext>
            </a:extLst>
          </p:cNvPr>
          <p:cNvSpPr/>
          <p:nvPr/>
        </p:nvSpPr>
        <p:spPr>
          <a:xfrm>
            <a:off x="5805465" y="6000522"/>
            <a:ext cx="173457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Немає опису світлини.">
            <a:extLst>
              <a:ext uri="{FF2B5EF4-FFF2-40B4-BE49-F238E27FC236}">
                <a16:creationId xmlns:a16="http://schemas.microsoft.com/office/drawing/2014/main" xmlns="" id="{92D2ACDB-4045-4871-85CC-E3C1C66D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0" r="23846" b="14739"/>
          <a:stretch/>
        </p:blipFill>
        <p:spPr bwMode="auto">
          <a:xfrm>
            <a:off x="6747067" y="806051"/>
            <a:ext cx="5304256" cy="30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Немає опису світлини.">
            <a:extLst>
              <a:ext uri="{FF2B5EF4-FFF2-40B4-BE49-F238E27FC236}">
                <a16:creationId xmlns:a16="http://schemas.microsoft.com/office/drawing/2014/main" xmlns="" id="{12EC5239-963B-41A6-BE47-DE0455E2F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60" b="22266"/>
          <a:stretch/>
        </p:blipFill>
        <p:spPr bwMode="auto">
          <a:xfrm>
            <a:off x="130520" y="4390937"/>
            <a:ext cx="5470683" cy="20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Немає опису світлини.">
            <a:extLst>
              <a:ext uri="{FF2B5EF4-FFF2-40B4-BE49-F238E27FC236}">
                <a16:creationId xmlns:a16="http://schemas.microsoft.com/office/drawing/2014/main" xmlns="" id="{6AB1980F-D463-4BD8-AB0E-AEE89F102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41" r="9202" b="32820"/>
          <a:stretch/>
        </p:blipFill>
        <p:spPr bwMode="auto">
          <a:xfrm>
            <a:off x="4369818" y="3673619"/>
            <a:ext cx="2926267" cy="221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Немає опису світлини.">
            <a:extLst>
              <a:ext uri="{FF2B5EF4-FFF2-40B4-BE49-F238E27FC236}">
                <a16:creationId xmlns:a16="http://schemas.microsoft.com/office/drawing/2014/main" xmlns="" id="{DFB61019-85DD-4201-A6C4-ABD2F5587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73" r="8702" b="14098"/>
          <a:stretch/>
        </p:blipFill>
        <p:spPr bwMode="auto">
          <a:xfrm>
            <a:off x="430758" y="937755"/>
            <a:ext cx="5665242" cy="27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90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F9F8BBD1-7B9E-4D40-9E01-FE1E61CA57E5}"/>
              </a:ext>
            </a:extLst>
          </p:cNvPr>
          <p:cNvSpPr/>
          <p:nvPr/>
        </p:nvSpPr>
        <p:spPr>
          <a:xfrm>
            <a:off x="1248509" y="0"/>
            <a:ext cx="7473462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1000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днів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болю…</a:t>
            </a:r>
          </a:p>
          <a:p>
            <a:pPr algn="l"/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1000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днів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віри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надії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сподівань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…</a:t>
            </a:r>
          </a:p>
        </p:txBody>
      </p:sp>
      <p:pic>
        <p:nvPicPr>
          <p:cNvPr id="12290" name="Picture 2" descr="Немає опису світлини.">
            <a:extLst>
              <a:ext uri="{FF2B5EF4-FFF2-40B4-BE49-F238E27FC236}">
                <a16:creationId xmlns:a16="http://schemas.microsoft.com/office/drawing/2014/main" xmlns="" id="{74DAFF67-3BCC-498A-B700-1AE245B6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662" y="1542835"/>
            <a:ext cx="4261338" cy="42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емає опису світлини.">
            <a:extLst>
              <a:ext uri="{FF2B5EF4-FFF2-40B4-BE49-F238E27FC236}">
                <a16:creationId xmlns:a16="http://schemas.microsoft.com/office/drawing/2014/main" xmlns="" id="{C0706E46-9ED5-4A68-B45C-60DF56BE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77" y="3112478"/>
            <a:ext cx="3604845" cy="36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емає опису світлини.">
            <a:extLst>
              <a:ext uri="{FF2B5EF4-FFF2-40B4-BE49-F238E27FC236}">
                <a16:creationId xmlns:a16="http://schemas.microsoft.com/office/drawing/2014/main" xmlns="" id="{99FFE982-CE42-41E6-8820-5F96EE2D5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492" y="1542835"/>
            <a:ext cx="2497015" cy="249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Немає опису світлини.">
            <a:extLst>
              <a:ext uri="{FF2B5EF4-FFF2-40B4-BE49-F238E27FC236}">
                <a16:creationId xmlns:a16="http://schemas.microsoft.com/office/drawing/2014/main" xmlns="" id="{FF64FF66-06D2-43EF-BB4C-0EAC36C5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4539" y="4106005"/>
            <a:ext cx="2751995" cy="27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Немає опису світлини.">
            <a:extLst>
              <a:ext uri="{FF2B5EF4-FFF2-40B4-BE49-F238E27FC236}">
                <a16:creationId xmlns:a16="http://schemas.microsoft.com/office/drawing/2014/main" xmlns="" id="{6006A059-CC0D-4178-8782-A9FDC1EB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4661" y="1569642"/>
            <a:ext cx="2549769" cy="25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Немає опису світлини.">
            <a:extLst>
              <a:ext uri="{FF2B5EF4-FFF2-40B4-BE49-F238E27FC236}">
                <a16:creationId xmlns:a16="http://schemas.microsoft.com/office/drawing/2014/main" xmlns="" id="{04129904-311E-482E-83E2-CF58BA44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55574"/>
            <a:ext cx="1770185" cy="17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EBBB6489-A2D9-4A8F-80CD-40B5C01FAF71}"/>
              </a:ext>
            </a:extLst>
          </p:cNvPr>
          <p:cNvSpPr/>
          <p:nvPr/>
        </p:nvSpPr>
        <p:spPr>
          <a:xfrm>
            <a:off x="9660675" y="6009437"/>
            <a:ext cx="180363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</p:txBody>
      </p:sp>
    </p:spTree>
    <p:extLst>
      <p:ext uri="{BB962C8B-B14F-4D97-AF65-F5344CB8AC3E}">
        <p14:creationId xmlns:p14="http://schemas.microsoft.com/office/powerpoint/2010/main" xmlns="" val="511835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F9F8BBD1-7B9E-4D40-9E01-FE1E61CA57E5}"/>
              </a:ext>
            </a:extLst>
          </p:cNvPr>
          <p:cNvSpPr/>
          <p:nvPr/>
        </p:nvSpPr>
        <p:spPr>
          <a:xfrm>
            <a:off x="1248509" y="0"/>
            <a:ext cx="7473462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1000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днів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болю…</a:t>
            </a:r>
          </a:p>
          <a:p>
            <a:pPr algn="l"/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1000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днів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віри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надії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сподівань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…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EBBB6489-A2D9-4A8F-80CD-40B5C01FAF71}"/>
              </a:ext>
            </a:extLst>
          </p:cNvPr>
          <p:cNvSpPr/>
          <p:nvPr/>
        </p:nvSpPr>
        <p:spPr>
          <a:xfrm>
            <a:off x="9492331" y="6009437"/>
            <a:ext cx="214033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керівники 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1-11 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Немає опису світлини.">
            <a:extLst>
              <a:ext uri="{FF2B5EF4-FFF2-40B4-BE49-F238E27FC236}">
                <a16:creationId xmlns:a16="http://schemas.microsoft.com/office/drawing/2014/main" xmlns="" id="{85D2ED2C-CDA1-490A-ACBD-E25B217E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141" y="1548377"/>
            <a:ext cx="2836985" cy="28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Немає опису світлини.">
            <a:extLst>
              <a:ext uri="{FF2B5EF4-FFF2-40B4-BE49-F238E27FC236}">
                <a16:creationId xmlns:a16="http://schemas.microsoft.com/office/drawing/2014/main" xmlns="" id="{C9F53F22-DE98-403F-8922-1D4740E42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208" y="3999568"/>
            <a:ext cx="2836985" cy="28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Немає опису світлини.">
            <a:extLst>
              <a:ext uri="{FF2B5EF4-FFF2-40B4-BE49-F238E27FC236}">
                <a16:creationId xmlns:a16="http://schemas.microsoft.com/office/drawing/2014/main" xmlns="" id="{45153F6E-68D3-41AD-937A-A2ECD151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7990" y="339109"/>
            <a:ext cx="3089891" cy="30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Немає опису світлини.">
            <a:extLst>
              <a:ext uri="{FF2B5EF4-FFF2-40B4-BE49-F238E27FC236}">
                <a16:creationId xmlns:a16="http://schemas.microsoft.com/office/drawing/2014/main" xmlns="" id="{9E546E9E-15C1-4758-A8D3-1C14DB74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425" y="3117545"/>
            <a:ext cx="2966189" cy="29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Немає опису світлини.">
            <a:extLst>
              <a:ext uri="{FF2B5EF4-FFF2-40B4-BE49-F238E27FC236}">
                <a16:creationId xmlns:a16="http://schemas.microsoft.com/office/drawing/2014/main" xmlns="" id="{04127BFF-BB06-4CC0-A935-72A057C6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107" y="4258838"/>
            <a:ext cx="2458485" cy="24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Немає опису світлини.">
            <a:extLst>
              <a:ext uri="{FF2B5EF4-FFF2-40B4-BE49-F238E27FC236}">
                <a16:creationId xmlns:a16="http://schemas.microsoft.com/office/drawing/2014/main" xmlns="" id="{EE4FBDEA-5C5A-474A-BBBB-17FDB6D8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2323" y="1564350"/>
            <a:ext cx="3089891" cy="23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Немає опису світлини.">
            <a:extLst>
              <a:ext uri="{FF2B5EF4-FFF2-40B4-BE49-F238E27FC236}">
                <a16:creationId xmlns:a16="http://schemas.microsoft.com/office/drawing/2014/main" xmlns="" id="{B8CBB422-119A-49C9-A678-8E115C8E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1563" y="3736375"/>
            <a:ext cx="2042746" cy="20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9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B926A02-E67D-4EF9-86EE-C864F17F3232}"/>
              </a:ext>
            </a:extLst>
          </p:cNvPr>
          <p:cNvSpPr/>
          <p:nvPr/>
        </p:nvSpPr>
        <p:spPr>
          <a:xfrm>
            <a:off x="2162908" y="0"/>
            <a:ext cx="603152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 гідності і свободи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8F663E68-6956-4C11-B33E-C40440005C40}"/>
              </a:ext>
            </a:extLst>
          </p:cNvPr>
          <p:cNvSpPr/>
          <p:nvPr/>
        </p:nvSpPr>
        <p:spPr>
          <a:xfrm>
            <a:off x="9074046" y="6009437"/>
            <a:ext cx="297690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 працівники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6" descr="Немає опису світлини.">
            <a:extLst>
              <a:ext uri="{FF2B5EF4-FFF2-40B4-BE49-F238E27FC236}">
                <a16:creationId xmlns:a16="http://schemas.microsoft.com/office/drawing/2014/main" xmlns="" id="{B84C62F7-E652-4BDD-B3AB-A413AE44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9396" y="952269"/>
            <a:ext cx="4136196" cy="311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Немає опису світлини.">
            <a:extLst>
              <a:ext uri="{FF2B5EF4-FFF2-40B4-BE49-F238E27FC236}">
                <a16:creationId xmlns:a16="http://schemas.microsoft.com/office/drawing/2014/main" xmlns="" id="{E598BB76-C513-48B0-8CB2-FF8437CF7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7" t="27949"/>
          <a:stretch/>
        </p:blipFill>
        <p:spPr bwMode="auto">
          <a:xfrm>
            <a:off x="218190" y="4157887"/>
            <a:ext cx="4647525" cy="27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Немає опису світлини.">
            <a:extLst>
              <a:ext uri="{FF2B5EF4-FFF2-40B4-BE49-F238E27FC236}">
                <a16:creationId xmlns:a16="http://schemas.microsoft.com/office/drawing/2014/main" xmlns="" id="{16259221-4CD7-4E16-8F45-9CC56DFC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90" y="892422"/>
            <a:ext cx="2852332" cy="31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Немає опису світлини.">
            <a:extLst>
              <a:ext uri="{FF2B5EF4-FFF2-40B4-BE49-F238E27FC236}">
                <a16:creationId xmlns:a16="http://schemas.microsoft.com/office/drawing/2014/main" xmlns="" id="{92DA40B8-BE9B-4510-8C95-D7C50ACFF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16"/>
          <a:stretch/>
        </p:blipFill>
        <p:spPr bwMode="auto">
          <a:xfrm>
            <a:off x="8408912" y="1232528"/>
            <a:ext cx="3238629" cy="34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Немає опису світлини.">
            <a:extLst>
              <a:ext uri="{FF2B5EF4-FFF2-40B4-BE49-F238E27FC236}">
                <a16:creationId xmlns:a16="http://schemas.microsoft.com/office/drawing/2014/main" xmlns="" id="{A20F992C-F781-4E60-849F-F9727F479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13" r="19551"/>
          <a:stretch/>
        </p:blipFill>
        <p:spPr bwMode="auto">
          <a:xfrm>
            <a:off x="5273627" y="4172346"/>
            <a:ext cx="3624188" cy="26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157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B926A02-E67D-4EF9-86EE-C864F17F3232}"/>
              </a:ext>
            </a:extLst>
          </p:cNvPr>
          <p:cNvSpPr/>
          <p:nvPr/>
        </p:nvSpPr>
        <p:spPr>
          <a:xfrm>
            <a:off x="2162908" y="0"/>
            <a:ext cx="603152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 гідності і свободи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8F663E68-6956-4C11-B33E-C40440005C40}"/>
              </a:ext>
            </a:extLst>
          </p:cNvPr>
          <p:cNvSpPr/>
          <p:nvPr/>
        </p:nvSpPr>
        <p:spPr>
          <a:xfrm>
            <a:off x="6981477" y="5517098"/>
            <a:ext cx="402649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 працівники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Немає опису світлини.">
            <a:extLst>
              <a:ext uri="{FF2B5EF4-FFF2-40B4-BE49-F238E27FC236}">
                <a16:creationId xmlns:a16="http://schemas.microsoft.com/office/drawing/2014/main" xmlns="" id="{AB6972B4-C076-490A-8E2B-50E2D9EA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23" y="1019906"/>
            <a:ext cx="4149969" cy="311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Немає опису світлини.">
            <a:extLst>
              <a:ext uri="{FF2B5EF4-FFF2-40B4-BE49-F238E27FC236}">
                <a16:creationId xmlns:a16="http://schemas.microsoft.com/office/drawing/2014/main" xmlns="" id="{17687F67-C6E6-41DB-8371-EEB296085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20" b="10256"/>
          <a:stretch/>
        </p:blipFill>
        <p:spPr bwMode="auto">
          <a:xfrm>
            <a:off x="8905472" y="694546"/>
            <a:ext cx="2681005" cy="45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Немає опису світлини.">
            <a:extLst>
              <a:ext uri="{FF2B5EF4-FFF2-40B4-BE49-F238E27FC236}">
                <a16:creationId xmlns:a16="http://schemas.microsoft.com/office/drawing/2014/main" xmlns="" id="{CB84A2D4-6F97-4700-B3DA-0CF843AA4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0" b="16666"/>
          <a:stretch/>
        </p:blipFill>
        <p:spPr bwMode="auto">
          <a:xfrm>
            <a:off x="4369340" y="1233350"/>
            <a:ext cx="4360984" cy="24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Немає опису світлини.">
            <a:extLst>
              <a:ext uri="{FF2B5EF4-FFF2-40B4-BE49-F238E27FC236}">
                <a16:creationId xmlns:a16="http://schemas.microsoft.com/office/drawing/2014/main" xmlns="" id="{E2B7630F-F998-4F05-883F-3C5508F4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3689" y="3873470"/>
            <a:ext cx="5046143" cy="291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26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4BD1706-8780-465B-AA4B-3FAEE5D258FF}"/>
              </a:ext>
            </a:extLst>
          </p:cNvPr>
          <p:cNvSpPr/>
          <p:nvPr/>
        </p:nvSpPr>
        <p:spPr>
          <a:xfrm>
            <a:off x="509954" y="0"/>
            <a:ext cx="11254154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solidFill>
                  <a:srgbClr val="080809"/>
                </a:solidFill>
                <a:latin typeface="Monotype Corsiva" panose="03010101010201010101" pitchFamily="66" charset="0"/>
              </a:rPr>
              <a:t>В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ідкриті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виховні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години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4400" b="0" i="0" dirty="0" err="1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приурочені</a:t>
            </a:r>
            <a:r>
              <a:rPr lang="ru-RU" sz="4400" b="0" i="0" dirty="0">
                <a:solidFill>
                  <a:srgbClr val="080809"/>
                </a:solidFill>
                <a:effectLst/>
                <a:latin typeface="Monotype Corsiva" panose="03010101010201010101" pitchFamily="66" charset="0"/>
              </a:rPr>
              <a:t> жертвам Голодомору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7412" name="Picture 4" descr="Немає опису світлини.">
            <a:extLst>
              <a:ext uri="{FF2B5EF4-FFF2-40B4-BE49-F238E27FC236}">
                <a16:creationId xmlns:a16="http://schemas.microsoft.com/office/drawing/2014/main" xmlns="" id="{0C462689-A729-4387-BAC8-44270D7A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4019" y="3487861"/>
            <a:ext cx="4474796" cy="33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Немає опису світлини.">
            <a:extLst>
              <a:ext uri="{FF2B5EF4-FFF2-40B4-BE49-F238E27FC236}">
                <a16:creationId xmlns:a16="http://schemas.microsoft.com/office/drawing/2014/main" xmlns="" id="{B1247D74-4A70-4EC3-857C-3E15C31D4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27436" b="22564"/>
          <a:stretch/>
        </p:blipFill>
        <p:spPr bwMode="auto">
          <a:xfrm>
            <a:off x="289170" y="1582616"/>
            <a:ext cx="6017846" cy="246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Немає опису світлини.">
            <a:extLst>
              <a:ext uri="{FF2B5EF4-FFF2-40B4-BE49-F238E27FC236}">
                <a16:creationId xmlns:a16="http://schemas.microsoft.com/office/drawing/2014/main" xmlns="" id="{7F3BBC3E-90E0-45F9-B370-EB02BDC0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6618" y="1582616"/>
            <a:ext cx="5277973" cy="37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5528D2DF-218C-4D2F-BA98-2A3337D66341}"/>
              </a:ext>
            </a:extLst>
          </p:cNvPr>
          <p:cNvSpPr/>
          <p:nvPr/>
        </p:nvSpPr>
        <p:spPr>
          <a:xfrm>
            <a:off x="7103081" y="5622466"/>
            <a:ext cx="4765046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8-А класу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Біроваш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І.П. 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9-Б  класу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Гомонай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І.І.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5-А класу Сидора В.Д.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257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F45DABDE-9654-4941-9533-178AEAB884D1}"/>
              </a:ext>
            </a:extLst>
          </p:cNvPr>
          <p:cNvSpPr/>
          <p:nvPr/>
        </p:nvSpPr>
        <p:spPr>
          <a:xfrm>
            <a:off x="1902069" y="0"/>
            <a:ext cx="838786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solidFill>
                  <a:srgbClr val="080809"/>
                </a:solidFill>
                <a:latin typeface="Monotype Corsiva" panose="03010101010201010101" pitchFamily="66" charset="0"/>
              </a:rPr>
              <a:t>Змагання</a:t>
            </a:r>
            <a:r>
              <a:rPr lang="ru-RU" sz="4400" dirty="0">
                <a:solidFill>
                  <a:srgbClr val="080809"/>
                </a:solidFill>
                <a:latin typeface="Monotype Corsiva" panose="03010101010201010101" pitchFamily="66" charset="0"/>
              </a:rPr>
              <a:t> з </a:t>
            </a:r>
            <a:r>
              <a:rPr lang="ru-RU" sz="4400" dirty="0" err="1">
                <a:solidFill>
                  <a:srgbClr val="080809"/>
                </a:solidFill>
                <a:latin typeface="Monotype Corsiva" panose="03010101010201010101" pitchFamily="66" charset="0"/>
              </a:rPr>
              <a:t>шахів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434" name="Picture 2" descr="Немає опису світлини.">
            <a:extLst>
              <a:ext uri="{FF2B5EF4-FFF2-40B4-BE49-F238E27FC236}">
                <a16:creationId xmlns:a16="http://schemas.microsoft.com/office/drawing/2014/main" xmlns="" id="{B7B4B033-0351-4785-A87F-47D42684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61" y="993531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Немає опису світлини.">
            <a:extLst>
              <a:ext uri="{FF2B5EF4-FFF2-40B4-BE49-F238E27FC236}">
                <a16:creationId xmlns:a16="http://schemas.microsoft.com/office/drawing/2014/main" xmlns="" id="{00E34A99-B4CA-40BC-90F2-7DA96EFD6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28"/>
          <a:stretch/>
        </p:blipFill>
        <p:spPr bwMode="auto">
          <a:xfrm>
            <a:off x="6447692" y="993531"/>
            <a:ext cx="5360595" cy="40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5BB6BA21-4A67-4A1C-BE57-B2C2B852C981}"/>
              </a:ext>
            </a:extLst>
          </p:cNvPr>
          <p:cNvSpPr/>
          <p:nvPr/>
        </p:nvSpPr>
        <p:spPr>
          <a:xfrm>
            <a:off x="7517009" y="5510526"/>
            <a:ext cx="380867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фізичної культури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Молдавчук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 та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Баранюк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І.В.</a:t>
            </a:r>
          </a:p>
        </p:txBody>
      </p:sp>
    </p:spTree>
    <p:extLst>
      <p:ext uri="{BB962C8B-B14F-4D97-AF65-F5344CB8AC3E}">
        <p14:creationId xmlns:p14="http://schemas.microsoft.com/office/powerpoint/2010/main" xmlns="" val="4206524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A56FD4CB-F54C-4073-BA45-7F36814126D7}"/>
              </a:ext>
            </a:extLst>
          </p:cNvPr>
          <p:cNvSpPr/>
          <p:nvPr/>
        </p:nvSpPr>
        <p:spPr>
          <a:xfrm>
            <a:off x="1902069" y="0"/>
            <a:ext cx="838786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Інтелектуальна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гра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Рахівські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знавці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»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9458" name="Picture 2" descr="На зображенні може бути: 7 людей, люди навчаються, лікарня та текст">
            <a:extLst>
              <a:ext uri="{FF2B5EF4-FFF2-40B4-BE49-F238E27FC236}">
                <a16:creationId xmlns:a16="http://schemas.microsoft.com/office/drawing/2014/main" xmlns="" id="{05F21090-C877-40F7-BC76-D76B9A98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108" y="1019908"/>
            <a:ext cx="5040923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На зображенні може бути: 7 людей, люди навчаються та стіл">
            <a:extLst>
              <a:ext uri="{FF2B5EF4-FFF2-40B4-BE49-F238E27FC236}">
                <a16:creationId xmlns:a16="http://schemas.microsoft.com/office/drawing/2014/main" xmlns="" id="{58040AD0-B90E-4F9F-9818-723991CA7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537" y="1019908"/>
            <a:ext cx="5040923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На зображенні може бути: 6 людей, люди навчаються, стіл та текст">
            <a:extLst>
              <a:ext uri="{FF2B5EF4-FFF2-40B4-BE49-F238E27FC236}">
                <a16:creationId xmlns:a16="http://schemas.microsoft.com/office/drawing/2014/main" xmlns="" id="{B977404F-C116-4765-8889-641FA8E7A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99"/>
          <a:stretch/>
        </p:blipFill>
        <p:spPr bwMode="auto">
          <a:xfrm>
            <a:off x="4237892" y="4281854"/>
            <a:ext cx="4652890" cy="25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55087885-42B8-40BF-9665-8582BF8CBC1F}"/>
              </a:ext>
            </a:extLst>
          </p:cNvPr>
          <p:cNvSpPr/>
          <p:nvPr/>
        </p:nvSpPr>
        <p:spPr>
          <a:xfrm>
            <a:off x="875763" y="5484149"/>
            <a:ext cx="263661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організатор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Друляк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Н.М.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A39A930F-ACAA-4A21-B05A-5E2107CFC2DD}"/>
              </a:ext>
            </a:extLst>
          </p:cNvPr>
          <p:cNvSpPr/>
          <p:nvPr/>
        </p:nvSpPr>
        <p:spPr>
          <a:xfrm>
            <a:off x="9559537" y="5318087"/>
            <a:ext cx="196534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етап –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місце </a:t>
            </a:r>
          </a:p>
        </p:txBody>
      </p:sp>
    </p:spTree>
    <p:extLst>
      <p:ext uri="{BB962C8B-B14F-4D97-AF65-F5344CB8AC3E}">
        <p14:creationId xmlns:p14="http://schemas.microsoft.com/office/powerpoint/2010/main" xmlns="" val="1331352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CAF36549-D69E-4E41-A2C1-A3927D36FACD}"/>
              </a:ext>
            </a:extLst>
          </p:cNvPr>
          <p:cNvSpPr/>
          <p:nvPr/>
        </p:nvSpPr>
        <p:spPr>
          <a:xfrm>
            <a:off x="1902069" y="0"/>
            <a:ext cx="838786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Подарунки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від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Святого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Миколая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482" name="Picture 2" descr="Немає опису світлини.">
            <a:extLst>
              <a:ext uri="{FF2B5EF4-FFF2-40B4-BE49-F238E27FC236}">
                <a16:creationId xmlns:a16="http://schemas.microsoft.com/office/drawing/2014/main" xmlns="" id="{FD763D65-CC60-49A6-9888-93140DAC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04" y="949569"/>
            <a:ext cx="2861896" cy="38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Немає опису світлини.">
            <a:extLst>
              <a:ext uri="{FF2B5EF4-FFF2-40B4-BE49-F238E27FC236}">
                <a16:creationId xmlns:a16="http://schemas.microsoft.com/office/drawing/2014/main" xmlns="" id="{5EC884C5-887C-4B3D-B711-70994611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863" y="1276532"/>
            <a:ext cx="6051305" cy="45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Немає опису світлини.">
            <a:extLst>
              <a:ext uri="{FF2B5EF4-FFF2-40B4-BE49-F238E27FC236}">
                <a16:creationId xmlns:a16="http://schemas.microsoft.com/office/drawing/2014/main" xmlns="" id="{025CCD79-35FC-4913-AF40-69BC743F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7430" y="3020534"/>
            <a:ext cx="2706565" cy="360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77A3329B-367B-415B-81BE-BBD008C5261B}"/>
              </a:ext>
            </a:extLst>
          </p:cNvPr>
          <p:cNvSpPr/>
          <p:nvPr/>
        </p:nvSpPr>
        <p:spPr>
          <a:xfrm>
            <a:off x="677134" y="5921400"/>
            <a:ext cx="7042511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з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акладу  щиро вдячна благодійникам!</a:t>
            </a:r>
          </a:p>
        </p:txBody>
      </p:sp>
    </p:spTree>
    <p:extLst>
      <p:ext uri="{BB962C8B-B14F-4D97-AF65-F5344CB8AC3E}">
        <p14:creationId xmlns:p14="http://schemas.microsoft.com/office/powerpoint/2010/main" xmlns="" val="258192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7E8790D-48BF-4F84-B835-B15BDE5B5815}"/>
              </a:ext>
            </a:extLst>
          </p:cNvPr>
          <p:cNvSpPr/>
          <p:nvPr/>
        </p:nvSpPr>
        <p:spPr>
          <a:xfrm>
            <a:off x="1902069" y="0"/>
            <a:ext cx="838786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Акція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«16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днів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проти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насильства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1506" name="Picture 2" descr="Немає опису світлини.">
            <a:extLst>
              <a:ext uri="{FF2B5EF4-FFF2-40B4-BE49-F238E27FC236}">
                <a16:creationId xmlns:a16="http://schemas.microsoft.com/office/drawing/2014/main" xmlns="" id="{F90A65A5-DA07-44ED-B8B3-FE47029D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76" y="1008064"/>
            <a:ext cx="7684477" cy="346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Немає опису світлини.">
            <a:extLst>
              <a:ext uri="{FF2B5EF4-FFF2-40B4-BE49-F238E27FC236}">
                <a16:creationId xmlns:a16="http://schemas.microsoft.com/office/drawing/2014/main" xmlns="" id="{2B4B1C9E-7281-4170-BA50-965015FA9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23"/>
          <a:stretch/>
        </p:blipFill>
        <p:spPr bwMode="auto">
          <a:xfrm>
            <a:off x="7631722" y="2375875"/>
            <a:ext cx="4419601" cy="43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Немає опису світлини.">
            <a:extLst>
              <a:ext uri="{FF2B5EF4-FFF2-40B4-BE49-F238E27FC236}">
                <a16:creationId xmlns:a16="http://schemas.microsoft.com/office/drawing/2014/main" xmlns="" id="{DBC7AC30-1357-4AF3-82F9-953491382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4699" r="-6027"/>
          <a:stretch/>
        </p:blipFill>
        <p:spPr bwMode="auto">
          <a:xfrm>
            <a:off x="187446" y="2738071"/>
            <a:ext cx="2256815" cy="40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1D26D8AE-1750-46F8-BAF6-0D434614BC45}"/>
              </a:ext>
            </a:extLst>
          </p:cNvPr>
          <p:cNvSpPr/>
          <p:nvPr/>
        </p:nvSpPr>
        <p:spPr>
          <a:xfrm>
            <a:off x="4677200" y="5111595"/>
            <a:ext cx="248542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 педагог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5-А клас</a:t>
            </a:r>
          </a:p>
        </p:txBody>
      </p:sp>
      <p:pic>
        <p:nvPicPr>
          <p:cNvPr id="21512" name="Picture 8" descr="Немає опису світлини.">
            <a:extLst>
              <a:ext uri="{FF2B5EF4-FFF2-40B4-BE49-F238E27FC236}">
                <a16:creationId xmlns:a16="http://schemas.microsoft.com/office/drawing/2014/main" xmlns="" id="{D2C030B0-5ED8-4E67-A4E5-AD20B93E5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99"/>
          <a:stretch/>
        </p:blipFill>
        <p:spPr bwMode="auto">
          <a:xfrm>
            <a:off x="2392231" y="3340379"/>
            <a:ext cx="1763840" cy="33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71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A64D857-4557-4E71-98B7-3A6E7CA1A591}"/>
              </a:ext>
            </a:extLst>
          </p:cNvPr>
          <p:cNvSpPr/>
          <p:nvPr/>
        </p:nvSpPr>
        <p:spPr>
          <a:xfrm>
            <a:off x="1195696" y="-1"/>
            <a:ext cx="9800608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Державного прапора та День Незалежності України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F014EA0D-58AE-490F-852F-713B0BC0474B}"/>
              </a:ext>
            </a:extLst>
          </p:cNvPr>
          <p:cNvSpPr/>
          <p:nvPr/>
        </p:nvSpPr>
        <p:spPr>
          <a:xfrm>
            <a:off x="784986" y="6182713"/>
            <a:ext cx="270702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колектив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EC4A0B-7F32-4D52-8018-BFA37C454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6887" y="1916785"/>
            <a:ext cx="6467061" cy="4850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F62282-935D-4A52-BACD-9612C6120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227" y="1916785"/>
            <a:ext cx="3760821" cy="36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978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7E8790D-48BF-4F84-B835-B15BDE5B5815}"/>
              </a:ext>
            </a:extLst>
          </p:cNvPr>
          <p:cNvSpPr/>
          <p:nvPr/>
        </p:nvSpPr>
        <p:spPr>
          <a:xfrm>
            <a:off x="1902069" y="0"/>
            <a:ext cx="8387862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Година 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спілкування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«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Чи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знають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діти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свої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права та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обов’язки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1D26D8AE-1750-46F8-BAF6-0D434614BC45}"/>
              </a:ext>
            </a:extLst>
          </p:cNvPr>
          <p:cNvSpPr/>
          <p:nvPr/>
        </p:nvSpPr>
        <p:spPr>
          <a:xfrm>
            <a:off x="57092" y="5463286"/>
            <a:ext cx="248542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 педагог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5-Б клас</a:t>
            </a:r>
          </a:p>
        </p:txBody>
      </p:sp>
      <p:pic>
        <p:nvPicPr>
          <p:cNvPr id="22530" name="Picture 2" descr="Немає опису світлини.">
            <a:extLst>
              <a:ext uri="{FF2B5EF4-FFF2-40B4-BE49-F238E27FC236}">
                <a16:creationId xmlns:a16="http://schemas.microsoft.com/office/drawing/2014/main" xmlns="" id="{36DA55A9-D83B-470C-929D-996F8E6AC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36"/>
          <a:stretch/>
        </p:blipFill>
        <p:spPr bwMode="auto">
          <a:xfrm>
            <a:off x="9047221" y="1723293"/>
            <a:ext cx="3087687" cy="497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Немає опису світлини.">
            <a:extLst>
              <a:ext uri="{FF2B5EF4-FFF2-40B4-BE49-F238E27FC236}">
                <a16:creationId xmlns:a16="http://schemas.microsoft.com/office/drawing/2014/main" xmlns="" id="{D0E01F1E-9699-4139-91D8-FE81F10B5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896" y="1526118"/>
            <a:ext cx="333375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Немає опису світлини.">
            <a:extLst>
              <a:ext uri="{FF2B5EF4-FFF2-40B4-BE49-F238E27FC236}">
                <a16:creationId xmlns:a16="http://schemas.microsoft.com/office/drawing/2014/main" xmlns="" id="{AC0148DB-BC25-47FA-9F12-71F0C8202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32" b="22253"/>
          <a:stretch/>
        </p:blipFill>
        <p:spPr bwMode="auto">
          <a:xfrm>
            <a:off x="57092" y="1512643"/>
            <a:ext cx="2485424" cy="35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Немає опису світлини.">
            <a:extLst>
              <a:ext uri="{FF2B5EF4-FFF2-40B4-BE49-F238E27FC236}">
                <a16:creationId xmlns:a16="http://schemas.microsoft.com/office/drawing/2014/main" xmlns="" id="{A59EFB9A-53F0-48A5-ACF6-70E54023C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92"/>
          <a:stretch/>
        </p:blipFill>
        <p:spPr bwMode="auto">
          <a:xfrm>
            <a:off x="2619633" y="2642628"/>
            <a:ext cx="2816976" cy="41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865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3EB8912-1857-4357-B337-C51BED5CFB6D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Виховна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година «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Міжнародний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день чаю»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3556" name="Picture 4" descr="Немає опису світлини.">
            <a:extLst>
              <a:ext uri="{FF2B5EF4-FFF2-40B4-BE49-F238E27FC236}">
                <a16:creationId xmlns:a16="http://schemas.microsoft.com/office/drawing/2014/main" xmlns="" id="{43A1D47E-BC97-4DAF-9B60-E646B8F3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538" y="879460"/>
            <a:ext cx="4489938" cy="336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Немає опису світлини.">
            <a:extLst>
              <a:ext uri="{FF2B5EF4-FFF2-40B4-BE49-F238E27FC236}">
                <a16:creationId xmlns:a16="http://schemas.microsoft.com/office/drawing/2014/main" xmlns="" id="{232CEFF3-2F74-4766-822B-CF13223D6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87"/>
          <a:stretch/>
        </p:blipFill>
        <p:spPr bwMode="auto">
          <a:xfrm>
            <a:off x="8166589" y="3504883"/>
            <a:ext cx="3310545" cy="311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Немає опису світлини.">
            <a:extLst>
              <a:ext uri="{FF2B5EF4-FFF2-40B4-BE49-F238E27FC236}">
                <a16:creationId xmlns:a16="http://schemas.microsoft.com/office/drawing/2014/main" xmlns="" id="{969A8F0C-D7F3-43D8-99C1-7C4E9638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28" y="879460"/>
            <a:ext cx="6220316" cy="46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A5251627-43BF-4292-8F18-5C2FDB4E7B50}"/>
              </a:ext>
            </a:extLst>
          </p:cNvPr>
          <p:cNvSpPr/>
          <p:nvPr/>
        </p:nvSpPr>
        <p:spPr>
          <a:xfrm>
            <a:off x="1449171" y="5978540"/>
            <a:ext cx="583794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Ільчук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М.В. з учнями 7 – А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618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3EB8912-1857-4357-B337-C51BED5CFB6D}"/>
              </a:ext>
            </a:extLst>
          </p:cNvPr>
          <p:cNvSpPr/>
          <p:nvPr/>
        </p:nvSpPr>
        <p:spPr>
          <a:xfrm>
            <a:off x="580292" y="0"/>
            <a:ext cx="1103141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Виготовлення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іменних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подарунків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для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воїнів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ЗСУ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A5251627-43BF-4292-8F18-5C2FDB4E7B50}"/>
              </a:ext>
            </a:extLst>
          </p:cNvPr>
          <p:cNvSpPr/>
          <p:nvPr/>
        </p:nvSpPr>
        <p:spPr>
          <a:xfrm>
            <a:off x="1449171" y="5978540"/>
            <a:ext cx="583794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Ільчук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М.В. з учнями 7 – А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Немає опису світлини.">
            <a:extLst>
              <a:ext uri="{FF2B5EF4-FFF2-40B4-BE49-F238E27FC236}">
                <a16:creationId xmlns:a16="http://schemas.microsoft.com/office/drawing/2014/main" xmlns="" id="{7CC5E7D4-1BCE-4345-A369-E2416C24C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48"/>
          <a:stretch/>
        </p:blipFill>
        <p:spPr bwMode="auto">
          <a:xfrm>
            <a:off x="7912711" y="2373923"/>
            <a:ext cx="3986212" cy="4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Немає опису світлини.">
            <a:extLst>
              <a:ext uri="{FF2B5EF4-FFF2-40B4-BE49-F238E27FC236}">
                <a16:creationId xmlns:a16="http://schemas.microsoft.com/office/drawing/2014/main" xmlns="" id="{BEC0FFAD-9811-493E-A106-6172D582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77" y="839607"/>
            <a:ext cx="6758354" cy="50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Немає опису світлини.">
            <a:extLst>
              <a:ext uri="{FF2B5EF4-FFF2-40B4-BE49-F238E27FC236}">
                <a16:creationId xmlns:a16="http://schemas.microsoft.com/office/drawing/2014/main" xmlns="" id="{C91E8414-65FB-48BC-994E-967B9A1B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3479" y="839607"/>
            <a:ext cx="3499705" cy="262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64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Новорічно-різдвяні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заходи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5608" name="Picture 8" descr="Немає опису світлини.">
            <a:extLst>
              <a:ext uri="{FF2B5EF4-FFF2-40B4-BE49-F238E27FC236}">
                <a16:creationId xmlns:a16="http://schemas.microsoft.com/office/drawing/2014/main" xmlns="" id="{DB7B896F-99ED-4938-96FD-8D53EF7E5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9441"/>
            <a:ext cx="4785946" cy="35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Немає опису світлини.">
            <a:extLst>
              <a:ext uri="{FF2B5EF4-FFF2-40B4-BE49-F238E27FC236}">
                <a16:creationId xmlns:a16="http://schemas.microsoft.com/office/drawing/2014/main" xmlns="" id="{7D927365-C0D5-402E-955A-72AA84A42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" t="28205" r="8975" b="9487"/>
          <a:stretch/>
        </p:blipFill>
        <p:spPr bwMode="auto">
          <a:xfrm>
            <a:off x="99211" y="4070838"/>
            <a:ext cx="5402278" cy="27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Немає опису світлини.">
            <a:extLst>
              <a:ext uri="{FF2B5EF4-FFF2-40B4-BE49-F238E27FC236}">
                <a16:creationId xmlns:a16="http://schemas.microsoft.com/office/drawing/2014/main" xmlns="" id="{3D1DBADF-D8E7-4928-85F0-D4FBB12F7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52" r="3155"/>
          <a:stretch/>
        </p:blipFill>
        <p:spPr bwMode="auto">
          <a:xfrm>
            <a:off x="7557058" y="4070837"/>
            <a:ext cx="4634942" cy="278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5779709" y="4886142"/>
            <a:ext cx="14991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Класоводи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– 4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0" name="Picture 10" descr="Немає опису світлини.">
            <a:extLst>
              <a:ext uri="{FF2B5EF4-FFF2-40B4-BE49-F238E27FC236}">
                <a16:creationId xmlns:a16="http://schemas.microsoft.com/office/drawing/2014/main" xmlns="" id="{15C10B92-C3B3-4EB6-8F6D-165FD5FAF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3" t="25897" b="10322"/>
          <a:stretch/>
        </p:blipFill>
        <p:spPr bwMode="auto">
          <a:xfrm>
            <a:off x="7397263" y="828519"/>
            <a:ext cx="4794737" cy="240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Немає опису світлини.">
            <a:extLst>
              <a:ext uri="{FF2B5EF4-FFF2-40B4-BE49-F238E27FC236}">
                <a16:creationId xmlns:a16="http://schemas.microsoft.com/office/drawing/2014/main" xmlns="" id="{89C8803A-CBDF-4416-80A3-24B715196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94" b="23027"/>
          <a:stretch/>
        </p:blipFill>
        <p:spPr bwMode="auto">
          <a:xfrm>
            <a:off x="4425632" y="2613097"/>
            <a:ext cx="3962137" cy="17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6388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Новорічно-різдвяні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заходи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6626" name="Picture 2" descr="Немає опису світлини.">
            <a:extLst>
              <a:ext uri="{FF2B5EF4-FFF2-40B4-BE49-F238E27FC236}">
                <a16:creationId xmlns:a16="http://schemas.microsoft.com/office/drawing/2014/main" xmlns="" id="{C867CFDF-20FD-4E15-A541-2084CB86F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2" y="973618"/>
            <a:ext cx="5545015" cy="55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Немає опису світлини.">
            <a:extLst>
              <a:ext uri="{FF2B5EF4-FFF2-40B4-BE49-F238E27FC236}">
                <a16:creationId xmlns:a16="http://schemas.microsoft.com/office/drawing/2014/main" xmlns="" id="{CB6DD81C-B2EC-4138-91B4-11845005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7122" y="973618"/>
            <a:ext cx="5545015" cy="55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5151539" y="3746125"/>
            <a:ext cx="14991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Класоводи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– 6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630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Новорічно-різдвяні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заходи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7650" name="Picture 2" descr="Немає опису світлини.">
            <a:extLst>
              <a:ext uri="{FF2B5EF4-FFF2-40B4-BE49-F238E27FC236}">
                <a16:creationId xmlns:a16="http://schemas.microsoft.com/office/drawing/2014/main" xmlns="" id="{331A4F9D-0F7B-40E3-B78B-772E9FD0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212" y="935818"/>
            <a:ext cx="5620614" cy="56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Немає опису світлини.">
            <a:extLst>
              <a:ext uri="{FF2B5EF4-FFF2-40B4-BE49-F238E27FC236}">
                <a16:creationId xmlns:a16="http://schemas.microsoft.com/office/drawing/2014/main" xmlns="" id="{84AA4262-F909-459B-BD6B-A36D2F1C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173" y="935817"/>
            <a:ext cx="5620615" cy="56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5346436" y="3746124"/>
            <a:ext cx="14991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Класоводи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– 8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118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Новорічно-різдвяні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заходи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8674" name="Picture 2" descr="Немає опису світлини.">
            <a:extLst>
              <a:ext uri="{FF2B5EF4-FFF2-40B4-BE49-F238E27FC236}">
                <a16:creationId xmlns:a16="http://schemas.microsoft.com/office/drawing/2014/main" xmlns="" id="{BA6BFECD-621C-4A05-AA14-F55FAAF9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984" y="1026370"/>
            <a:ext cx="5439508" cy="54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Немає опису світлини.">
            <a:extLst>
              <a:ext uri="{FF2B5EF4-FFF2-40B4-BE49-F238E27FC236}">
                <a16:creationId xmlns:a16="http://schemas.microsoft.com/office/drawing/2014/main" xmlns="" id="{F27431D0-16B8-4E80-BC68-41CEBDE3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6371"/>
            <a:ext cx="5439507" cy="543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4899804" y="3392181"/>
            <a:ext cx="20026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Класоводи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– 10, 11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864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430155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Обласний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челендж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колядок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8570704" y="6320911"/>
            <a:ext cx="277114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 колектив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F8B907-3032-46C6-A95E-0918B76D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35" y="931072"/>
            <a:ext cx="9444859" cy="52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605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430155" y="0"/>
            <a:ext cx="948103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Протидія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втягування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протиправну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діяльність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8235107" y="5948049"/>
            <a:ext cx="361990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 Сидора В.Д.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учнями  5-А класу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E0A375-955B-4A09-BAB2-306FFA91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74" y="1566580"/>
            <a:ext cx="6757650" cy="50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936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0D02ABE-E038-477E-A574-D61A1C224033}"/>
              </a:ext>
            </a:extLst>
          </p:cNvPr>
          <p:cNvSpPr/>
          <p:nvPr/>
        </p:nvSpPr>
        <p:spPr>
          <a:xfrm>
            <a:off x="1430155" y="0"/>
            <a:ext cx="948103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Протидія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втягування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молоді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протиправну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діяльність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E9A36A79-6884-4EC1-BF5B-EE4D08E1AFEA}"/>
              </a:ext>
            </a:extLst>
          </p:cNvPr>
          <p:cNvSpPr/>
          <p:nvPr/>
        </p:nvSpPr>
        <p:spPr>
          <a:xfrm>
            <a:off x="8257648" y="5948049"/>
            <a:ext cx="3574825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Біроваш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І.П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учнями  8-А  класу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9E5893-0BBC-4D27-A3DE-B108C705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38" y="1606858"/>
            <a:ext cx="6900910" cy="51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57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A64D857-4557-4E71-98B7-3A6E7CA1A591}"/>
              </a:ext>
            </a:extLst>
          </p:cNvPr>
          <p:cNvSpPr/>
          <p:nvPr/>
        </p:nvSpPr>
        <p:spPr>
          <a:xfrm>
            <a:off x="1556505" y="-1"/>
            <a:ext cx="7057612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Забіг «Шануй воїна  - Біжу за Героя України!»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F014EA0D-58AE-490F-852F-713B0BC0474B}"/>
              </a:ext>
            </a:extLst>
          </p:cNvPr>
          <p:cNvSpPr/>
          <p:nvPr/>
        </p:nvSpPr>
        <p:spPr>
          <a:xfrm>
            <a:off x="784986" y="6182713"/>
            <a:ext cx="270702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колектив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Немає опису світлини.">
            <a:extLst>
              <a:ext uri="{FF2B5EF4-FFF2-40B4-BE49-F238E27FC236}">
                <a16:creationId xmlns:a16="http://schemas.microsoft.com/office/drawing/2014/main" xmlns="" id="{DA23DCF8-1C6B-4A12-AC61-CB4667C5F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74"/>
          <a:stretch/>
        </p:blipFill>
        <p:spPr bwMode="auto">
          <a:xfrm>
            <a:off x="3002218" y="1942549"/>
            <a:ext cx="6856432" cy="40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1037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0E0A782-9AA6-4797-8C42-C83DE2A9B780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Виховна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година «Ми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діти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твої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,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Україно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!»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9698" name="Picture 2" descr="На зображенні може бути: 7 людей, люди навчаються та текст «RAAU Письменинкй пост IBaH Франко»">
            <a:extLst>
              <a:ext uri="{FF2B5EF4-FFF2-40B4-BE49-F238E27FC236}">
                <a16:creationId xmlns:a16="http://schemas.microsoft.com/office/drawing/2014/main" xmlns="" id="{02B5F371-AE73-47EC-8DE3-9A3051F3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38" y="3543298"/>
            <a:ext cx="4232031" cy="31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На зображенні може бути: 12 людей та люди навчаються">
            <a:extLst>
              <a:ext uri="{FF2B5EF4-FFF2-40B4-BE49-F238E27FC236}">
                <a16:creationId xmlns:a16="http://schemas.microsoft.com/office/drawing/2014/main" xmlns="" id="{AEC4470B-DE11-4D8E-955F-C90A2E80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2402" y="889316"/>
            <a:ext cx="5633060" cy="42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На зображенні може бути: 12 людей, люди навчаються та текст">
            <a:extLst>
              <a:ext uri="{FF2B5EF4-FFF2-40B4-BE49-F238E27FC236}">
                <a16:creationId xmlns:a16="http://schemas.microsoft.com/office/drawing/2014/main" xmlns="" id="{7CFDAFD8-6435-49C4-8FC0-BC5D6C942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54"/>
          <a:stretch/>
        </p:blipFill>
        <p:spPr bwMode="auto">
          <a:xfrm>
            <a:off x="2591838" y="1155270"/>
            <a:ext cx="3573462" cy="30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На зображенні може бути: 9 людей та люди навчаються">
            <a:extLst>
              <a:ext uri="{FF2B5EF4-FFF2-40B4-BE49-F238E27FC236}">
                <a16:creationId xmlns:a16="http://schemas.microsoft.com/office/drawing/2014/main" xmlns="" id="{9AE99869-F104-4A7F-9999-226777C02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87" t="12968" r="4571" b="12968"/>
          <a:stretch/>
        </p:blipFill>
        <p:spPr bwMode="auto">
          <a:xfrm>
            <a:off x="4689316" y="4181505"/>
            <a:ext cx="3509817" cy="265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F590268A-D746-4561-919C-40859B56F818}"/>
              </a:ext>
            </a:extLst>
          </p:cNvPr>
          <p:cNvSpPr/>
          <p:nvPr/>
        </p:nvSpPr>
        <p:spPr>
          <a:xfrm>
            <a:off x="29393" y="1560520"/>
            <a:ext cx="246715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Сидора В.Д.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учнями 5 – А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188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2ED93D0-78D6-4B6B-9432-0A971512C370}"/>
              </a:ext>
            </a:extLst>
          </p:cNvPr>
          <p:cNvSpPr/>
          <p:nvPr/>
        </p:nvSpPr>
        <p:spPr>
          <a:xfrm>
            <a:off x="1160584" y="0"/>
            <a:ext cx="948103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Виховний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захід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«Птахи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приносять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на </a:t>
            </a:r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крилах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весну»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22" name="Picture 2" descr="На зображенні може бути: 11 людей, люди навчаються, стіл та текст «КА,ЯКУ KA, Iky ЕРцЕМ ኑብ»">
            <a:extLst>
              <a:ext uri="{FF2B5EF4-FFF2-40B4-BE49-F238E27FC236}">
                <a16:creationId xmlns:a16="http://schemas.microsoft.com/office/drawing/2014/main" xmlns="" id="{677E6E57-CEDB-4994-B3DF-8F295469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15" y="330590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На зображенні може бути: 12 людей, люди навчаються та текст">
            <a:extLst>
              <a:ext uri="{FF2B5EF4-FFF2-40B4-BE49-F238E27FC236}">
                <a16:creationId xmlns:a16="http://schemas.microsoft.com/office/drawing/2014/main" xmlns="" id="{F0BFEEA0-10BB-42F5-86BF-285E4A7A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216" y="3050931"/>
            <a:ext cx="4911969" cy="368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На зображенні може бути: 13 людей, люди навчаються та стіл">
            <a:extLst>
              <a:ext uri="{FF2B5EF4-FFF2-40B4-BE49-F238E27FC236}">
                <a16:creationId xmlns:a16="http://schemas.microsoft.com/office/drawing/2014/main" xmlns="" id="{32251F37-2A6D-460F-AE39-7BF335A7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4509" y="1652953"/>
            <a:ext cx="4319954" cy="32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7ECA3A54-B490-4ECC-8443-4EEBFA9F529F}"/>
              </a:ext>
            </a:extLst>
          </p:cNvPr>
          <p:cNvSpPr/>
          <p:nvPr/>
        </p:nvSpPr>
        <p:spPr>
          <a:xfrm>
            <a:off x="4706815" y="5205047"/>
            <a:ext cx="239737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</a:p>
          <a:p>
            <a:pPr algn="ctr"/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М.П.</a:t>
            </a: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учнями 10 - Б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65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2ED93D0-78D6-4B6B-9432-0A971512C370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Благоустрій</a:t>
            </a:r>
            <a:r>
              <a:rPr lang="ru-RU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, 2025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1746" name="Picture 2" descr="На зображенні може бути: 4 людини, дерево та трава">
            <a:extLst>
              <a:ext uri="{FF2B5EF4-FFF2-40B4-BE49-F238E27FC236}">
                <a16:creationId xmlns:a16="http://schemas.microsoft.com/office/drawing/2014/main" xmlns="" id="{C768406B-E496-4FCD-8591-A5847968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04" y="918306"/>
            <a:ext cx="2397370" cy="31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На зображенні може бути: 2 людини та дерево">
            <a:extLst>
              <a:ext uri="{FF2B5EF4-FFF2-40B4-BE49-F238E27FC236}">
                <a16:creationId xmlns:a16="http://schemas.microsoft.com/office/drawing/2014/main" xmlns="" id="{FA333255-8A2B-45C3-AFA7-D19429E7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585" y="3683976"/>
            <a:ext cx="3716215" cy="278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На зображенні може бути: 16 людей, дерево та натовп">
            <a:extLst>
              <a:ext uri="{FF2B5EF4-FFF2-40B4-BE49-F238E27FC236}">
                <a16:creationId xmlns:a16="http://schemas.microsoft.com/office/drawing/2014/main" xmlns="" id="{F7A56A1F-D010-455B-A8FA-04082769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123" y="91830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На зображенні може бути: 11 людей">
            <a:extLst>
              <a:ext uri="{FF2B5EF4-FFF2-40B4-BE49-F238E27FC236}">
                <a16:creationId xmlns:a16="http://schemas.microsoft.com/office/drawing/2014/main" xmlns="" id="{24AA9DB3-6429-46E8-A79A-9B642CD17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/>
        </p:blipFill>
        <p:spPr bwMode="auto">
          <a:xfrm>
            <a:off x="9478839" y="4400061"/>
            <a:ext cx="2571751" cy="228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На зображенні може бути: 15 людей">
            <a:extLst>
              <a:ext uri="{FF2B5EF4-FFF2-40B4-BE49-F238E27FC236}">
                <a16:creationId xmlns:a16="http://schemas.microsoft.com/office/drawing/2014/main" xmlns="" id="{CF5D212F-BD9C-4EBC-B114-91588F6B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1257" y="1004275"/>
            <a:ext cx="4032739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На зображенні може бути: 12 людей">
            <a:extLst>
              <a:ext uri="{FF2B5EF4-FFF2-40B4-BE49-F238E27FC236}">
                <a16:creationId xmlns:a16="http://schemas.microsoft.com/office/drawing/2014/main" xmlns="" id="{582FB94D-6D14-4089-91A5-9959BDEF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814" y="4468742"/>
            <a:ext cx="3149105" cy="23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7ECA3A54-B490-4ECC-8443-4EEBFA9F529F}"/>
              </a:ext>
            </a:extLst>
          </p:cNvPr>
          <p:cNvSpPr/>
          <p:nvPr/>
        </p:nvSpPr>
        <p:spPr>
          <a:xfrm>
            <a:off x="7252187" y="4114799"/>
            <a:ext cx="239737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працівники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946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2ED93D0-78D6-4B6B-9432-0A971512C370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Інтелектуальна гра «Рахівські знавці»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7ECA3A54-B490-4ECC-8443-4EEBFA9F529F}"/>
              </a:ext>
            </a:extLst>
          </p:cNvPr>
          <p:cNvSpPr/>
          <p:nvPr/>
        </p:nvSpPr>
        <p:spPr>
          <a:xfrm>
            <a:off x="8708008" y="5460877"/>
            <a:ext cx="239737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Едельвейс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</a:p>
        </p:txBody>
      </p:sp>
      <p:pic>
        <p:nvPicPr>
          <p:cNvPr id="1026" name="Picture 2" descr="На зображенні може бути: 8 людей, люди навчаються та текст «AIN IN EлeлbBeйe Erenl.aciie лл.Beйe»">
            <a:extLst>
              <a:ext uri="{FF2B5EF4-FFF2-40B4-BE49-F238E27FC236}">
                <a16:creationId xmlns:a16="http://schemas.microsoft.com/office/drawing/2014/main" xmlns="" id="{74E13CC4-169E-43AD-9667-C0FC7C27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986" y="860259"/>
            <a:ext cx="4653666" cy="349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 зображенні може бути: текст «19:03 06:15 -%12?&gt; ll.@ 21% ГРАМОТА посвити,культури,м Рах.всъкой миКО ради! спорту пкостииювеьлого Команду нАГОРОДЖУЕ Ра.вськоΪмисъКоЙ &quot;Едельвейс Мисце 35C0 ユ-前 MiX закладами телектуальнйй за територлальной освити знавцё&gt; громади Рахивсъкой гр. вськй *3954101 N5410 Тераий ακи Haranis ВОРОХТА PaxiB-2025 Началь 4ด»">
            <a:extLst>
              <a:ext uri="{FF2B5EF4-FFF2-40B4-BE49-F238E27FC236}">
                <a16:creationId xmlns:a16="http://schemas.microsoft.com/office/drawing/2014/main" xmlns="" id="{37513521-3918-4FB5-88B0-B335F3107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16" b="22281"/>
          <a:stretch/>
        </p:blipFill>
        <p:spPr bwMode="auto">
          <a:xfrm>
            <a:off x="4275495" y="1112921"/>
            <a:ext cx="2994368" cy="46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На зображенні може бути: 4 людини, кларнет та текст">
            <a:extLst>
              <a:ext uri="{FF2B5EF4-FFF2-40B4-BE49-F238E27FC236}">
                <a16:creationId xmlns:a16="http://schemas.microsoft.com/office/drawing/2014/main" xmlns="" id="{FB49C72A-FF59-4EC7-899C-D22EE40BD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2" name="Picture 8" descr="На зображенні може бути: 6 людей та текст">
            <a:extLst>
              <a:ext uri="{FF2B5EF4-FFF2-40B4-BE49-F238E27FC236}">
                <a16:creationId xmlns:a16="http://schemas.microsoft.com/office/drawing/2014/main" xmlns="" id="{14B68A61-56D9-46A3-87BC-67083284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925" y="3098678"/>
            <a:ext cx="4093447" cy="30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00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24BEE30D-753A-417B-B15E-7F44A22F3211}"/>
              </a:ext>
            </a:extLst>
          </p:cNvPr>
          <p:cNvSpPr/>
          <p:nvPr/>
        </p:nvSpPr>
        <p:spPr>
          <a:xfrm>
            <a:off x="1160584" y="0"/>
            <a:ext cx="948103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Інформаційно-профілактична бесіда </a:t>
            </a:r>
          </a:p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«Червоні двері, жовті двері»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На зображенні може бути: 8 людей, люди навчаються та текст">
            <a:extLst>
              <a:ext uri="{FF2B5EF4-FFF2-40B4-BE49-F238E27FC236}">
                <a16:creationId xmlns:a16="http://schemas.microsoft.com/office/drawing/2014/main" xmlns="" id="{E613BE9E-3B6B-4C86-924D-D46A040C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42" y="1564105"/>
            <a:ext cx="5342021" cy="400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 зображенні може бути: 7 людей, люди навчаються та текст">
            <a:extLst>
              <a:ext uri="{FF2B5EF4-FFF2-40B4-BE49-F238E27FC236}">
                <a16:creationId xmlns:a16="http://schemas.microsoft.com/office/drawing/2014/main" xmlns="" id="{F1567DF1-FD04-4E7C-A2DA-E5632C04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621" y="1816768"/>
            <a:ext cx="6529137" cy="48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C9F7054E-8046-4221-A7C9-FBCEC0A24CA8}"/>
              </a:ext>
            </a:extLst>
          </p:cNvPr>
          <p:cNvSpPr/>
          <p:nvPr/>
        </p:nvSpPr>
        <p:spPr>
          <a:xfrm>
            <a:off x="2258853" y="5785363"/>
            <a:ext cx="248542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 педагог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</p:spTree>
    <p:extLst>
      <p:ext uri="{BB962C8B-B14F-4D97-AF65-F5344CB8AC3E}">
        <p14:creationId xmlns:p14="http://schemas.microsoft.com/office/powerpoint/2010/main" xmlns="" val="1822372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D951BA7B-8B00-4C88-A0EE-534E12DC2544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Виставка великодніх  писанок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На зображенні може бути: текст">
            <a:extLst>
              <a:ext uri="{FF2B5EF4-FFF2-40B4-BE49-F238E27FC236}">
                <a16:creationId xmlns:a16="http://schemas.microsoft.com/office/drawing/2014/main" xmlns="" id="{A1BAA583-3BEF-4C54-97A3-4C6556D6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705" y="1723524"/>
            <a:ext cx="5033211" cy="37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емає опису світлини.">
            <a:extLst>
              <a:ext uri="{FF2B5EF4-FFF2-40B4-BE49-F238E27FC236}">
                <a16:creationId xmlns:a16="http://schemas.microsoft.com/office/drawing/2014/main" xmlns="" id="{E16C5D32-620F-49FC-94AE-30AE3F70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79" y="902368"/>
            <a:ext cx="3022934" cy="403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а зображенні може бути: соснова шишка">
            <a:extLst>
              <a:ext uri="{FF2B5EF4-FFF2-40B4-BE49-F238E27FC236}">
                <a16:creationId xmlns:a16="http://schemas.microsoft.com/office/drawing/2014/main" xmlns="" id="{E2CA077E-2F9E-4C41-886F-F1CA7096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89331" y="3699708"/>
            <a:ext cx="2707107" cy="36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а зображенні може бути: мереживо">
            <a:extLst>
              <a:ext uri="{FF2B5EF4-FFF2-40B4-BE49-F238E27FC236}">
                <a16:creationId xmlns:a16="http://schemas.microsoft.com/office/drawing/2014/main" xmlns="" id="{54960E11-B6E2-4350-AF45-BD2BB11E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4200" y="808544"/>
            <a:ext cx="2712053" cy="326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Немає опису світлини.">
            <a:extLst>
              <a:ext uri="{FF2B5EF4-FFF2-40B4-BE49-F238E27FC236}">
                <a16:creationId xmlns:a16="http://schemas.microsoft.com/office/drawing/2014/main" xmlns="" id="{E0C0A745-C8FE-46A1-B5D0-40264BEC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181" y="4656221"/>
            <a:ext cx="1462240" cy="21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C1B21BEE-35D6-412F-8B36-5257A965503E}"/>
              </a:ext>
            </a:extLst>
          </p:cNvPr>
          <p:cNvSpPr/>
          <p:nvPr/>
        </p:nvSpPr>
        <p:spPr>
          <a:xfrm>
            <a:off x="3577078" y="5744629"/>
            <a:ext cx="464806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Класоводи, класні  керівники 1-11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134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948103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Позакласний  захід приурочений </a:t>
            </a:r>
          </a:p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трагедії  на ЧАЕС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На зображенні може бути: 8 людей, люди навчаються та текст">
            <a:extLst>
              <a:ext uri="{FF2B5EF4-FFF2-40B4-BE49-F238E27FC236}">
                <a16:creationId xmlns:a16="http://schemas.microsoft.com/office/drawing/2014/main" xmlns="" id="{28CE598C-5452-48A3-9EDF-DA3734AF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4104"/>
            <a:ext cx="3769895" cy="28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зображенні може бути: 11 людей, люди навчаються та стіл">
            <a:extLst>
              <a:ext uri="{FF2B5EF4-FFF2-40B4-BE49-F238E27FC236}">
                <a16:creationId xmlns:a16="http://schemas.microsoft.com/office/drawing/2014/main" xmlns="" id="{D1AACA8C-CF04-4DF2-B236-D096F42F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694" y="1566864"/>
            <a:ext cx="3769894" cy="28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На зображенні може бути: 9 людей та люди навчаються">
            <a:extLst>
              <a:ext uri="{FF2B5EF4-FFF2-40B4-BE49-F238E27FC236}">
                <a16:creationId xmlns:a16="http://schemas.microsoft.com/office/drawing/2014/main" xmlns="" id="{1C0612BD-CC84-468F-A9B5-D9F4EBDB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4956" y="1573375"/>
            <a:ext cx="3769894" cy="28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На зображенні може бути: 13 людей, люди навчаються та текст">
            <a:extLst>
              <a:ext uri="{FF2B5EF4-FFF2-40B4-BE49-F238E27FC236}">
                <a16:creationId xmlns:a16="http://schemas.microsoft.com/office/drawing/2014/main" xmlns="" id="{0A40E10D-B85B-4CAE-92DD-DFFF60FB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7357" y="4400795"/>
            <a:ext cx="3264568" cy="2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На зображенні може бути: 6 людей, люди навчаються та текст">
            <a:extLst>
              <a:ext uri="{FF2B5EF4-FFF2-40B4-BE49-F238E27FC236}">
                <a16:creationId xmlns:a16="http://schemas.microsoft.com/office/drawing/2014/main" xmlns="" id="{4564FD05-6F60-437F-9A2C-FF9B3944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4956" y="4400795"/>
            <a:ext cx="3264568" cy="24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1049216" y="4963288"/>
            <a:ext cx="239737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Сутормін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Л.І. </a:t>
            </a:r>
            <a:endParaRPr lang="uk-UA" sz="20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учнями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Б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828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948103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Виставка – конкурс «Великоднє диво»</a:t>
            </a:r>
            <a:endParaRPr lang="uk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4426386" y="4865077"/>
            <a:ext cx="3339227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1" i="1" dirty="0">
                <a:solidFill>
                  <a:srgbClr val="080809"/>
                </a:solidFill>
                <a:effectLst/>
              </a:rPr>
              <a:t>І 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місце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 - у 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номінації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 "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Зернівка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»</a:t>
            </a:r>
          </a:p>
          <a:p>
            <a:pPr algn="l"/>
            <a:r>
              <a:rPr lang="ru-RU" sz="2000" b="1" i="1" dirty="0">
                <a:solidFill>
                  <a:srgbClr val="080809"/>
                </a:solidFill>
                <a:effectLst/>
              </a:rPr>
              <a:t>ІІ 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місце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 - у 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номінації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 "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Великодня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 </a:t>
            </a:r>
            <a:r>
              <a:rPr lang="ru-RU" sz="2000" b="1" i="1" dirty="0" err="1">
                <a:solidFill>
                  <a:srgbClr val="080809"/>
                </a:solidFill>
                <a:effectLst/>
              </a:rPr>
              <a:t>композиція</a:t>
            </a:r>
            <a:r>
              <a:rPr lang="ru-RU" sz="2000" b="1" i="1" dirty="0">
                <a:solidFill>
                  <a:srgbClr val="080809"/>
                </a:solidFill>
                <a:effectLst/>
              </a:rPr>
              <a:t>".</a:t>
            </a:r>
          </a:p>
          <a:p>
            <a:pPr algn="ctr"/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На зображенні може бути: текст">
            <a:extLst>
              <a:ext uri="{FF2B5EF4-FFF2-40B4-BE49-F238E27FC236}">
                <a16:creationId xmlns:a16="http://schemas.microsoft.com/office/drawing/2014/main" xmlns="" id="{311BFE34-F5BC-4B5C-878E-DC025714E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8" y="1038405"/>
            <a:ext cx="3873333" cy="51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а зображенні може бути: 5 людей та текст">
            <a:extLst>
              <a:ext uri="{FF2B5EF4-FFF2-40B4-BE49-F238E27FC236}">
                <a16:creationId xmlns:a16="http://schemas.microsoft.com/office/drawing/2014/main" xmlns="" id="{4C0EA553-8645-4739-ACC0-E83807BB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8819" y="1038405"/>
            <a:ext cx="3827045" cy="51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 зображенні може бути: текст">
            <a:extLst>
              <a:ext uri="{FF2B5EF4-FFF2-40B4-BE49-F238E27FC236}">
                <a16:creationId xmlns:a16="http://schemas.microsoft.com/office/drawing/2014/main" xmlns="" id="{ED918664-A372-40B5-A170-41C3DBA3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4098" y="769441"/>
            <a:ext cx="3994484" cy="3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7676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</a:t>
            </a:r>
            <a:r>
              <a:rPr lang="uk-UA" sz="4000" i="0" dirty="0"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очатковий етап Всеукраїнської дитячо-юнацької військово-патріотичної гри "Сокіл" ("Джура") 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25697" y="5495417"/>
            <a:ext cx="4440888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військово-патріотичного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Баранюк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І.В.</a:t>
            </a:r>
            <a:b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аступник директора з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Міськова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Н.І.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а зображенні може бути: 19 людей та текст">
            <a:extLst>
              <a:ext uri="{FF2B5EF4-FFF2-40B4-BE49-F238E27FC236}">
                <a16:creationId xmlns:a16="http://schemas.microsoft.com/office/drawing/2014/main" xmlns="" id="{FC22B3B3-B00A-4ED7-A694-E2AF434A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49" y="1446647"/>
            <a:ext cx="5328445" cy="53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 зображенні може бути: 28 людей та текст">
            <a:extLst>
              <a:ext uri="{FF2B5EF4-FFF2-40B4-BE49-F238E27FC236}">
                <a16:creationId xmlns:a16="http://schemas.microsoft.com/office/drawing/2014/main" xmlns="" id="{444812A9-B53E-4935-A123-FD6C68269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0668" y="1372062"/>
            <a:ext cx="4011275" cy="40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226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пам’яті, примирення, перемоги….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25697" y="5495417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педагоги,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бібліотекар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На зображенні може бути: 7 людей та текст «同 ПΑМ я Т дЕНЬ Е Д な ПАМя»">
            <a:extLst>
              <a:ext uri="{FF2B5EF4-FFF2-40B4-BE49-F238E27FC236}">
                <a16:creationId xmlns:a16="http://schemas.microsoft.com/office/drawing/2014/main" xmlns="" id="{6EC8ADCD-8F57-4423-861B-03C40536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910" y="910608"/>
            <a:ext cx="5842781" cy="43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а зображенні може бути: 3 людини">
            <a:extLst>
              <a:ext uri="{FF2B5EF4-FFF2-40B4-BE49-F238E27FC236}">
                <a16:creationId xmlns:a16="http://schemas.microsoft.com/office/drawing/2014/main" xmlns="" id="{8DF36288-4519-4D69-8BD9-22637B472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03"/>
          <a:stretch/>
        </p:blipFill>
        <p:spPr bwMode="auto">
          <a:xfrm>
            <a:off x="240910" y="815534"/>
            <a:ext cx="4162278" cy="30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На зображенні може бути: 7 людей та текст">
            <a:extLst>
              <a:ext uri="{FF2B5EF4-FFF2-40B4-BE49-F238E27FC236}">
                <a16:creationId xmlns:a16="http://schemas.microsoft.com/office/drawing/2014/main" xmlns="" id="{AB7FEE98-9FCB-45E4-B6FF-69692465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98" y="3261067"/>
            <a:ext cx="4795910" cy="35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На зображенні може бути: щоденник, книга та текст">
            <a:extLst>
              <a:ext uri="{FF2B5EF4-FFF2-40B4-BE49-F238E27FC236}">
                <a16:creationId xmlns:a16="http://schemas.microsoft.com/office/drawing/2014/main" xmlns="" id="{F4CFBDE4-45D4-4A2B-90C5-E4F7AA59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0768"/>
            <a:ext cx="2036299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75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має опису світлини.">
            <a:extLst>
              <a:ext uri="{FF2B5EF4-FFF2-40B4-BE49-F238E27FC236}">
                <a16:creationId xmlns:a16="http://schemas.microsoft.com/office/drawing/2014/main" xmlns="" id="{78FA26A6-8950-4F3B-A887-DDEEC2F6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313" y="1198666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>
            <a:extLst>
              <a:ext uri="{FF2B5EF4-FFF2-40B4-BE49-F238E27FC236}">
                <a16:creationId xmlns:a16="http://schemas.microsoft.com/office/drawing/2014/main" xmlns="" id="{E1F1DEBC-F6AA-4F10-A806-E32DEDEB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61"/>
          <a:stretch/>
        </p:blipFill>
        <p:spPr bwMode="auto">
          <a:xfrm>
            <a:off x="4042117" y="1210838"/>
            <a:ext cx="4572000" cy="304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емає опису світлини.">
            <a:extLst>
              <a:ext uri="{FF2B5EF4-FFF2-40B4-BE49-F238E27FC236}">
                <a16:creationId xmlns:a16="http://schemas.microsoft.com/office/drawing/2014/main" xmlns="" id="{B350D2FC-C33A-4A5D-9B55-9763E4F9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0161" y="1259058"/>
            <a:ext cx="2685171" cy="35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емає опису світлини.">
            <a:extLst>
              <a:ext uri="{FF2B5EF4-FFF2-40B4-BE49-F238E27FC236}">
                <a16:creationId xmlns:a16="http://schemas.microsoft.com/office/drawing/2014/main" xmlns="" id="{8C2E1727-763C-4E22-AF47-9B8FF3F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9803" y="429768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емає опису світлини.">
            <a:extLst>
              <a:ext uri="{FF2B5EF4-FFF2-40B4-BE49-F238E27FC236}">
                <a16:creationId xmlns:a16="http://schemas.microsoft.com/office/drawing/2014/main" xmlns="" id="{44174C98-DF3F-4364-B917-B776DB273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8" t="24205" b="29436"/>
          <a:stretch/>
        </p:blipFill>
        <p:spPr bwMode="auto">
          <a:xfrm>
            <a:off x="7319889" y="4972050"/>
            <a:ext cx="4741806" cy="17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A64D857-4557-4E71-98B7-3A6E7CA1A591}"/>
              </a:ext>
            </a:extLst>
          </p:cNvPr>
          <p:cNvSpPr/>
          <p:nvPr/>
        </p:nvSpPr>
        <p:spPr>
          <a:xfrm>
            <a:off x="1556505" y="-1"/>
            <a:ext cx="705761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свято Першого дзвоника</a:t>
            </a:r>
            <a:endParaRPr lang="uk-U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F014EA0D-58AE-490F-852F-713B0BC0474B}"/>
              </a:ext>
            </a:extLst>
          </p:cNvPr>
          <p:cNvSpPr/>
          <p:nvPr/>
        </p:nvSpPr>
        <p:spPr>
          <a:xfrm>
            <a:off x="1011388" y="5994489"/>
            <a:ext cx="180363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</p:txBody>
      </p:sp>
      <p:pic>
        <p:nvPicPr>
          <p:cNvPr id="1036" name="Picture 12" descr="Немає опису світлини.">
            <a:extLst>
              <a:ext uri="{FF2B5EF4-FFF2-40B4-BE49-F238E27FC236}">
                <a16:creationId xmlns:a16="http://schemas.microsoft.com/office/drawing/2014/main" xmlns="" id="{C1856483-18CA-4E16-AD0C-167D7CFF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21" y="3568795"/>
            <a:ext cx="3024556" cy="226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7448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Міжнародний день протидії </a:t>
            </a:r>
            <a:r>
              <a:rPr lang="uk-UA" sz="4000" dirty="0" err="1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булінгу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5483883" y="5803193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 педагог </a:t>
            </a:r>
          </a:p>
          <a:p>
            <a:pPr algn="ctr"/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  <p:pic>
        <p:nvPicPr>
          <p:cNvPr id="3074" name="Picture 2" descr="На зображенні може бути: 3 людини, люди навчаються та текст">
            <a:extLst>
              <a:ext uri="{FF2B5EF4-FFF2-40B4-BE49-F238E27FC236}">
                <a16:creationId xmlns:a16="http://schemas.microsoft.com/office/drawing/2014/main" xmlns="" id="{C4AB00A1-07D7-4673-94EE-5FA4776E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28" y="952811"/>
            <a:ext cx="4398498" cy="58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 зображенні може бути: 7 людей, люди навчаються та текст">
            <a:extLst>
              <a:ext uri="{FF2B5EF4-FFF2-40B4-BE49-F238E27FC236}">
                <a16:creationId xmlns:a16="http://schemas.microsoft.com/office/drawing/2014/main" xmlns="" id="{4684DC3E-3AF3-4ABD-8884-8B0E8848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643" y="829993"/>
            <a:ext cx="3434942" cy="45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а зображенні може бути: 6 людей, люди навчаються та текст">
            <a:extLst>
              <a:ext uri="{FF2B5EF4-FFF2-40B4-BE49-F238E27FC236}">
                <a16:creationId xmlns:a16="http://schemas.microsoft.com/office/drawing/2014/main" xmlns="" id="{B86951D3-6273-4AF8-A598-3989997B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8702" y="829993"/>
            <a:ext cx="3434942" cy="45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0156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Міжнародний день протидії </a:t>
            </a:r>
            <a:r>
              <a:rPr lang="uk-UA" sz="4000" dirty="0" err="1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булінгу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12357" y="6353608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 керівники 5-11 класів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4BC93F-59D0-44E5-BEB9-8E648268B3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187" y="846930"/>
            <a:ext cx="4554245" cy="20494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4C1258-EBDA-4BF6-93B4-31EC6A9A16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0744" y="1873687"/>
            <a:ext cx="3341901" cy="4175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32A6FA-3ABC-4DD3-963C-42C3BBBBAF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2645" y="842686"/>
            <a:ext cx="4355977" cy="32669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341E3F-FE3F-4D07-85F5-9AFF851B3C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327" y="3098307"/>
            <a:ext cx="4160668" cy="31205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AD9E85C-4978-4C15-9F5C-1F172D0325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61" y="3606372"/>
            <a:ext cx="3647783" cy="27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734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Позакласний захід  «</a:t>
            </a:r>
            <a:r>
              <a:rPr lang="en-US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Save our planet</a:t>
            </a:r>
            <a:r>
              <a:rPr lang="ru-RU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5483883" y="5803193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ійської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мови 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Молдавчук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О.Ю. з учнями </a:t>
            </a:r>
            <a:r>
              <a:rPr lang="uk-UA" sz="2000" dirty="0">
                <a:ln w="0"/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7-Б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На зображенні може бути: 6 людей та текст">
            <a:extLst>
              <a:ext uri="{FF2B5EF4-FFF2-40B4-BE49-F238E27FC236}">
                <a16:creationId xmlns:a16="http://schemas.microsoft.com/office/drawing/2014/main" xmlns="" id="{13B0DCA3-8E06-4040-9CAD-AC3FE4B4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44" y="823587"/>
            <a:ext cx="6485207" cy="48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зображенні може бути: 5 людей, люди навчаються, стіл та текст">
            <a:extLst>
              <a:ext uri="{FF2B5EF4-FFF2-40B4-BE49-F238E27FC236}">
                <a16:creationId xmlns:a16="http://schemas.microsoft.com/office/drawing/2014/main" xmlns="" id="{0F9F330B-D99E-416E-BDFA-445028A3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618" y="997048"/>
            <a:ext cx="5289638" cy="39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0499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Реалії  російсько – української війни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4" name="Picture 4" descr="На зображенні може бути: 6 людей, люди навчаються та текст">
            <a:extLst>
              <a:ext uri="{FF2B5EF4-FFF2-40B4-BE49-F238E27FC236}">
                <a16:creationId xmlns:a16="http://schemas.microsoft.com/office/drawing/2014/main" xmlns="" id="{1563A791-F136-42E7-931F-7D0A41DF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19442"/>
            <a:ext cx="2892806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На зображенні може бути: 5 людей, люди навчаються та текст">
            <a:extLst>
              <a:ext uri="{FF2B5EF4-FFF2-40B4-BE49-F238E27FC236}">
                <a16:creationId xmlns:a16="http://schemas.microsoft.com/office/drawing/2014/main" xmlns="" id="{FFA294BB-17BF-414E-A2A3-894B1297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7294" y="819442"/>
            <a:ext cx="3479410" cy="26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 зображенні може бути: 10 людей та текст">
            <a:extLst>
              <a:ext uri="{FF2B5EF4-FFF2-40B4-BE49-F238E27FC236}">
                <a16:creationId xmlns:a16="http://schemas.microsoft.com/office/drawing/2014/main" xmlns="" id="{E7F03F42-A7A0-43D9-891E-2FFAE4203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600" y="923238"/>
            <a:ext cx="36423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а зображенні може бути: 12 людей та люди навчаються">
            <a:extLst>
              <a:ext uri="{FF2B5EF4-FFF2-40B4-BE49-F238E27FC236}">
                <a16:creationId xmlns:a16="http://schemas.microsoft.com/office/drawing/2014/main" xmlns="" id="{FB98C35C-F3C1-4E97-865A-9E2AF089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615" y="3957418"/>
            <a:ext cx="3586089" cy="26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На зображенні може бути: 12 людей, люди навчаються та текст">
            <a:extLst>
              <a:ext uri="{FF2B5EF4-FFF2-40B4-BE49-F238E27FC236}">
                <a16:creationId xmlns:a16="http://schemas.microsoft.com/office/drawing/2014/main" xmlns="" id="{371D135A-E183-464A-A118-D56842F6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4414" y="3149221"/>
            <a:ext cx="3571534" cy="16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На зображенні може бути: 7 людей, люди навчаються, стіл та текст">
            <a:extLst>
              <a:ext uri="{FF2B5EF4-FFF2-40B4-BE49-F238E27FC236}">
                <a16:creationId xmlns:a16="http://schemas.microsoft.com/office/drawing/2014/main" xmlns="" id="{05DABF89-8057-4B92-AA4B-203C49A9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242" y="3650461"/>
            <a:ext cx="2656131" cy="19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5276977" y="3593849"/>
            <a:ext cx="343503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Класні керівники 5-11 класів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4" name="Picture 14" descr="На зображенні може бути: 12 людей, люди навчаються, карта та текст">
            <a:extLst>
              <a:ext uri="{FF2B5EF4-FFF2-40B4-BE49-F238E27FC236}">
                <a16:creationId xmlns:a16="http://schemas.microsoft.com/office/drawing/2014/main" xmlns="" id="{6D998C83-232D-41AD-85F9-94697FF3E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95"/>
          <a:stretch/>
        </p:blipFill>
        <p:spPr bwMode="auto">
          <a:xfrm>
            <a:off x="6371059" y="923238"/>
            <a:ext cx="2321137" cy="26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На зображенні може бути: 8 людей, люди навчаються та текст">
            <a:extLst>
              <a:ext uri="{FF2B5EF4-FFF2-40B4-BE49-F238E27FC236}">
                <a16:creationId xmlns:a16="http://schemas.microsoft.com/office/drawing/2014/main" xmlns="" id="{F0D8BF1C-EFD7-4BE9-A6AD-A4AC51A3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093" y="4865902"/>
            <a:ext cx="3390083" cy="19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На зображенні може бути: 12 людей, люди навчаються та стіл">
            <a:extLst>
              <a:ext uri="{FF2B5EF4-FFF2-40B4-BE49-F238E27FC236}">
                <a16:creationId xmlns:a16="http://schemas.microsoft.com/office/drawing/2014/main" xmlns="" id="{A84F90CE-FC7E-462F-ADF7-EFC22BED7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70"/>
          <a:stretch/>
        </p:blipFill>
        <p:spPr bwMode="auto">
          <a:xfrm>
            <a:off x="5547809" y="4013297"/>
            <a:ext cx="2892806" cy="27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На зображенні може бути: 6 людей та люди навчаються">
            <a:extLst>
              <a:ext uri="{FF2B5EF4-FFF2-40B4-BE49-F238E27FC236}">
                <a16:creationId xmlns:a16="http://schemas.microsoft.com/office/drawing/2014/main" xmlns="" id="{ADDBFFFE-A84F-4727-B130-66E8B261D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6" t="10630" r="1590" b="32051"/>
          <a:stretch/>
        </p:blipFill>
        <p:spPr bwMode="auto">
          <a:xfrm>
            <a:off x="3252113" y="5570093"/>
            <a:ext cx="2556759" cy="12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210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Європи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5891846" y="5815859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 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Веклюк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uk-UA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з учнями </a:t>
            </a:r>
          </a:p>
          <a:p>
            <a:pPr algn="l"/>
            <a:r>
              <a:rPr lang="uk-UA" sz="2000" dirty="0">
                <a:ln w="0"/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10-А класу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На зображенні може бути: 5 людей, люди навчаються, карта та текст">
            <a:extLst>
              <a:ext uri="{FF2B5EF4-FFF2-40B4-BE49-F238E27FC236}">
                <a16:creationId xmlns:a16="http://schemas.microsoft.com/office/drawing/2014/main" xmlns="" id="{90B5B4AA-71FC-41B5-952A-3EC048B5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846" y="969540"/>
            <a:ext cx="6029624" cy="433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На зображенні може бути: 6 людей, люди навчаються, карта та текст">
            <a:extLst>
              <a:ext uri="{FF2B5EF4-FFF2-40B4-BE49-F238E27FC236}">
                <a16:creationId xmlns:a16="http://schemas.microsoft.com/office/drawing/2014/main" xmlns="" id="{918E2E5D-256E-4EBF-AF19-40DD005E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74" y="1436036"/>
            <a:ext cx="5678831" cy="49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8817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Зустріч із захисником Іллею Дем’яном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255831" y="5580726"/>
            <a:ext cx="52896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Зібрана сума для реабілітації – 7041 грн. </a:t>
            </a:r>
          </a:p>
          <a:p>
            <a:pPr algn="l"/>
            <a:r>
              <a:rPr lang="uk-UA" sz="20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організовано вчителем фізичної культури  </a:t>
            </a:r>
            <a:r>
              <a:rPr lang="uk-UA" sz="2000" dirty="0" err="1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Баранюком</a:t>
            </a:r>
            <a:r>
              <a:rPr lang="uk-UA" sz="20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І.В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CBD252-8D08-468F-813B-FFAFF94F6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72" b="30227"/>
          <a:stretch/>
        </p:blipFill>
        <p:spPr>
          <a:xfrm>
            <a:off x="8158556" y="1839896"/>
            <a:ext cx="3386913" cy="31782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9993BF-3518-4F74-862A-ACAB34A9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94" y="1378258"/>
            <a:ext cx="7291525" cy="41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267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Всесвітній день вишиванки 2025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На зображенні може бути: 19 людей, лікарня та текст">
            <a:extLst>
              <a:ext uri="{FF2B5EF4-FFF2-40B4-BE49-F238E27FC236}">
                <a16:creationId xmlns:a16="http://schemas.microsoft.com/office/drawing/2014/main" xmlns="" id="{B8596468-16FE-4993-81C6-6765F8B76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26"/>
          <a:stretch/>
        </p:blipFill>
        <p:spPr bwMode="auto">
          <a:xfrm>
            <a:off x="1356359" y="978101"/>
            <a:ext cx="9927101" cy="58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3870866" y="6225377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 та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372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Всесвітній день вишиванки 2025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На зображенні може бути: 8 людей, дитина та текст">
            <a:extLst>
              <a:ext uri="{FF2B5EF4-FFF2-40B4-BE49-F238E27FC236}">
                <a16:creationId xmlns:a16="http://schemas.microsoft.com/office/drawing/2014/main" xmlns="" id="{4C285620-E1A6-4C66-852A-3964079C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56" y="759084"/>
            <a:ext cx="3167836" cy="237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а зображенні може бути: 9 людей, дитина та текст">
            <a:extLst>
              <a:ext uri="{FF2B5EF4-FFF2-40B4-BE49-F238E27FC236}">
                <a16:creationId xmlns:a16="http://schemas.microsoft.com/office/drawing/2014/main" xmlns="" id="{2B89B122-3213-45F7-9D4B-BD926A27E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9" t="21538" r="1993" b="5834"/>
          <a:stretch/>
        </p:blipFill>
        <p:spPr bwMode="auto">
          <a:xfrm>
            <a:off x="3432582" y="767391"/>
            <a:ext cx="2771375" cy="237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На зображенні може бути: 9 людей та текст «денЬ»">
            <a:extLst>
              <a:ext uri="{FF2B5EF4-FFF2-40B4-BE49-F238E27FC236}">
                <a16:creationId xmlns:a16="http://schemas.microsoft.com/office/drawing/2014/main" xmlns="" id="{46C0E7EC-4844-46E0-9AB2-E2626D4B3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38" b="26769"/>
          <a:stretch/>
        </p:blipFill>
        <p:spPr bwMode="auto">
          <a:xfrm>
            <a:off x="9565349" y="767390"/>
            <a:ext cx="2492395" cy="237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На зображенні може бути: 10 людей, люди займаються бойовими мистецтвами та текст">
            <a:extLst>
              <a:ext uri="{FF2B5EF4-FFF2-40B4-BE49-F238E27FC236}">
                <a16:creationId xmlns:a16="http://schemas.microsoft.com/office/drawing/2014/main" xmlns="" id="{33B4421E-4699-4628-A712-6C98CE42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757" y="767390"/>
            <a:ext cx="3167835" cy="237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На зображенні може бути: 11 людей, лікарня та текст">
            <a:extLst>
              <a:ext uri="{FF2B5EF4-FFF2-40B4-BE49-F238E27FC236}">
                <a16:creationId xmlns:a16="http://schemas.microsoft.com/office/drawing/2014/main" xmlns="" id="{CBCBC46E-28F1-4023-B88D-BE5A55225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6" t="20102" r="7897" b="16513"/>
          <a:stretch/>
        </p:blipFill>
        <p:spPr bwMode="auto">
          <a:xfrm>
            <a:off x="91456" y="3129200"/>
            <a:ext cx="3509873" cy="20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На зображенні може бути: 13 людей">
            <a:extLst>
              <a:ext uri="{FF2B5EF4-FFF2-40B4-BE49-F238E27FC236}">
                <a16:creationId xmlns:a16="http://schemas.microsoft.com/office/drawing/2014/main" xmlns="" id="{33C2F375-C909-4259-BCF0-4AC081D26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41" t="24362" r="6975" b="13436"/>
          <a:stretch/>
        </p:blipFill>
        <p:spPr bwMode="auto">
          <a:xfrm>
            <a:off x="4288301" y="3106159"/>
            <a:ext cx="3615397" cy="21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На зображенні може бути: 16 людей та текст">
            <a:extLst>
              <a:ext uri="{FF2B5EF4-FFF2-40B4-BE49-F238E27FC236}">
                <a16:creationId xmlns:a16="http://schemas.microsoft.com/office/drawing/2014/main" xmlns="" id="{586424E6-0A93-4F35-B1AF-488E43C2F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9" b="11190"/>
          <a:stretch/>
        </p:blipFill>
        <p:spPr bwMode="auto">
          <a:xfrm>
            <a:off x="8372884" y="3129200"/>
            <a:ext cx="3684860" cy="20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3559138" y="2996957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 та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0" name="Picture 18" descr="На зображенні може бути: 8 людей та текст">
            <a:extLst>
              <a:ext uri="{FF2B5EF4-FFF2-40B4-BE49-F238E27FC236}">
                <a16:creationId xmlns:a16="http://schemas.microsoft.com/office/drawing/2014/main" xmlns="" id="{DBADBC81-E7E0-4520-A755-232C95A4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584" y="4838862"/>
            <a:ext cx="2567451" cy="20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На зображенні може бути: 12 людей та текст">
            <a:extLst>
              <a:ext uri="{FF2B5EF4-FFF2-40B4-BE49-F238E27FC236}">
                <a16:creationId xmlns:a16="http://schemas.microsoft.com/office/drawing/2014/main" xmlns="" id="{B653AC42-8FC2-4D0F-8B26-9B2ECE28C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25"/>
          <a:stretch/>
        </p:blipFill>
        <p:spPr bwMode="auto">
          <a:xfrm>
            <a:off x="4330492" y="4866226"/>
            <a:ext cx="2253354" cy="20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На зображенні може бути: 16 людей та текст">
            <a:extLst>
              <a:ext uri="{FF2B5EF4-FFF2-40B4-BE49-F238E27FC236}">
                <a16:creationId xmlns:a16="http://schemas.microsoft.com/office/drawing/2014/main" xmlns="" id="{1993F113-4B64-4B37-93EE-2EF87245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547" y="4893591"/>
            <a:ext cx="4348737" cy="195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97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Всесвітній день вишиванки 2025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На зображенні може бути: 12 людей, лікарня та текст">
            <a:extLst>
              <a:ext uri="{FF2B5EF4-FFF2-40B4-BE49-F238E27FC236}">
                <a16:creationId xmlns:a16="http://schemas.microsoft.com/office/drawing/2014/main" xmlns="" id="{649B123F-386B-40FC-B695-4BAA0971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99" y="769275"/>
            <a:ext cx="4136707" cy="24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На зображенні може бути: 8 людей та текст">
            <a:extLst>
              <a:ext uri="{FF2B5EF4-FFF2-40B4-BE49-F238E27FC236}">
                <a16:creationId xmlns:a16="http://schemas.microsoft.com/office/drawing/2014/main" xmlns="" id="{10F2EF10-6BBD-49A2-B4CD-729A4B6F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1" b="16103"/>
          <a:stretch/>
        </p:blipFill>
        <p:spPr bwMode="auto">
          <a:xfrm>
            <a:off x="8267847" y="3649232"/>
            <a:ext cx="3608070" cy="31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3451181" y="3228945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 та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На зображенні може бути: 7 людей та текст">
            <a:extLst>
              <a:ext uri="{FF2B5EF4-FFF2-40B4-BE49-F238E27FC236}">
                <a16:creationId xmlns:a16="http://schemas.microsoft.com/office/drawing/2014/main" xmlns="" id="{DC07A512-43B0-442C-B95A-F77E74E4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6"/>
          <a:stretch/>
        </p:blipFill>
        <p:spPr bwMode="auto">
          <a:xfrm>
            <a:off x="4067248" y="3660988"/>
            <a:ext cx="4057503" cy="312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На зображенні може бути: 7 людей та текст">
            <a:extLst>
              <a:ext uri="{FF2B5EF4-FFF2-40B4-BE49-F238E27FC236}">
                <a16:creationId xmlns:a16="http://schemas.microsoft.com/office/drawing/2014/main" xmlns="" id="{1934EA8B-A39F-4EEE-8CDF-1A43657A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09" y="3649232"/>
            <a:ext cx="3526643" cy="3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На зображенні може бути: 13 людей, лікарня та текст">
            <a:extLst>
              <a:ext uri="{FF2B5EF4-FFF2-40B4-BE49-F238E27FC236}">
                <a16:creationId xmlns:a16="http://schemas.microsoft.com/office/drawing/2014/main" xmlns="" id="{554C5353-CC79-425B-A164-38AF9F446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2" t="18344" b="13520"/>
          <a:stretch/>
        </p:blipFill>
        <p:spPr bwMode="auto">
          <a:xfrm>
            <a:off x="6095999" y="769275"/>
            <a:ext cx="5576302" cy="24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8173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Відкрита виховна година «День вишиванки»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412560" y="5901806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Гомонай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І.І. з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0" i="0" dirty="0">
              <a:ln w="0"/>
              <a:solidFill>
                <a:srgbClr val="0808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ln w="0"/>
                <a:solidFill>
                  <a:srgbClr val="0808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9-Б класу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На зображенні може бути: 28 людей, лікарня та текст">
            <a:extLst>
              <a:ext uri="{FF2B5EF4-FFF2-40B4-BE49-F238E27FC236}">
                <a16:creationId xmlns:a16="http://schemas.microsoft.com/office/drawing/2014/main" xmlns="" id="{F5A51CA4-3D28-44F4-B3B5-7F89B8F88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894" y="816146"/>
            <a:ext cx="5793546" cy="57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На зображенні може бути: 23 людини, люди усміхаються, люди навчаються, стіл, лікарня та текст">
            <a:extLst>
              <a:ext uri="{FF2B5EF4-FFF2-40B4-BE49-F238E27FC236}">
                <a16:creationId xmlns:a16="http://schemas.microsoft.com/office/drawing/2014/main" xmlns="" id="{CF173920-9A8F-4484-957A-C823754B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575" y="816146"/>
            <a:ext cx="4961298" cy="49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495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A64D857-4557-4E71-98B7-3A6E7CA1A591}"/>
              </a:ext>
            </a:extLst>
          </p:cNvPr>
          <p:cNvSpPr/>
          <p:nvPr/>
        </p:nvSpPr>
        <p:spPr>
          <a:xfrm>
            <a:off x="1338470" y="-1"/>
            <a:ext cx="9621077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Благодійна акція на підтримку ЗСУ «Зустрінемо День знань без квітів»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xmlns="" id="{F014EA0D-58AE-490F-852F-713B0BC0474B}"/>
              </a:ext>
            </a:extLst>
          </p:cNvPr>
          <p:cNvSpPr/>
          <p:nvPr/>
        </p:nvSpPr>
        <p:spPr>
          <a:xfrm>
            <a:off x="511741" y="5239115"/>
            <a:ext cx="236398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ru-RU" b="1" dirty="0" err="1"/>
              <a:t>усім</a:t>
            </a:r>
            <a:r>
              <a:rPr lang="ru-RU" b="1" dirty="0"/>
              <a:t> Вам, </a:t>
            </a:r>
          </a:p>
          <a:p>
            <a:pPr algn="ctr"/>
            <a:r>
              <a:rPr lang="ru-RU" b="1" dirty="0"/>
              <a:t>ми </a:t>
            </a:r>
            <a:r>
              <a:rPr lang="ru-RU" b="1" dirty="0" err="1"/>
              <a:t>зібрали</a:t>
            </a:r>
            <a:r>
              <a:rPr lang="ru-RU" b="1" dirty="0"/>
              <a:t> для наших </a:t>
            </a:r>
            <a:r>
              <a:rPr lang="ru-RU" b="1" dirty="0" err="1"/>
              <a:t>Захисників</a:t>
            </a:r>
            <a:r>
              <a:rPr lang="ru-RU" b="1" dirty="0"/>
              <a:t> –</a:t>
            </a:r>
          </a:p>
          <a:p>
            <a:pPr algn="ctr"/>
            <a:r>
              <a:rPr lang="ru-RU" b="1" dirty="0"/>
              <a:t>9455грн  </a:t>
            </a:r>
            <a:endParaRPr lang="uk-U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 вересня: коли з'явився День знань і традиція дарувати ...">
            <a:extLst>
              <a:ext uri="{FF2B5EF4-FFF2-40B4-BE49-F238E27FC236}">
                <a16:creationId xmlns:a16="http://schemas.microsoft.com/office/drawing/2014/main" xmlns="" id="{E5E0ADDD-86B5-4284-88A5-789E2115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738" y="1997855"/>
            <a:ext cx="4934839" cy="34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FB7EE1-8FEC-4774-8B7A-5D61805A4E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7773" y="2112110"/>
            <a:ext cx="2733386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257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</a:t>
            </a:r>
            <a:r>
              <a:rPr lang="uk-UA" sz="4000" i="0" dirty="0"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етап Всеукраїнської дитячо-юнацької військово-патріотичної гри "Сокіл" ("Джура") 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25697" y="5495417"/>
            <a:ext cx="4440888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військово-патріотичного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напряму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Баранюк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І.В.</a:t>
            </a:r>
            <a:b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аступник директора з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Міськова</a:t>
            </a:r>
            <a:r>
              <a:rPr lang="ru-RU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Н.І. 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3E2A10-14B1-4D72-A7B9-2AB946DFB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26" b="32168"/>
          <a:stretch/>
        </p:blipFill>
        <p:spPr>
          <a:xfrm>
            <a:off x="7207373" y="1411549"/>
            <a:ext cx="4537783" cy="3903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D85AA8-CCC9-48DF-878C-1DCAA90EE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6" r="16554"/>
          <a:stretch/>
        </p:blipFill>
        <p:spPr>
          <a:xfrm>
            <a:off x="100203" y="1499660"/>
            <a:ext cx="6874952" cy="39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6046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>
                <a:ln w="0"/>
                <a:solidFill>
                  <a:srgbClr val="080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Співпраця закладу з представниками  правоохоронних органів</a:t>
            </a:r>
            <a:endParaRPr lang="uk-UA" sz="44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58615" y="5901806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закладу 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На зображенні може бути: 8 людей та люди навчаються">
            <a:extLst>
              <a:ext uri="{FF2B5EF4-FFF2-40B4-BE49-F238E27FC236}">
                <a16:creationId xmlns:a16="http://schemas.microsoft.com/office/drawing/2014/main" xmlns="" id="{DBF0C6DD-690A-4831-935E-617D6646B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10" t="39180" r="11435" b="6564"/>
          <a:stretch/>
        </p:blipFill>
        <p:spPr bwMode="auto">
          <a:xfrm>
            <a:off x="6213230" y="1568547"/>
            <a:ext cx="5866228" cy="372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На зображенні може бути: 4 людини, всередині приміщення та текст">
            <a:extLst>
              <a:ext uri="{FF2B5EF4-FFF2-40B4-BE49-F238E27FC236}">
                <a16:creationId xmlns:a16="http://schemas.microsoft.com/office/drawing/2014/main" xmlns="" id="{5A3BDA9A-3642-4585-964B-C05B7D1EC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98"/>
          <a:stretch/>
        </p:blipFill>
        <p:spPr bwMode="auto">
          <a:xfrm>
            <a:off x="730601" y="1550634"/>
            <a:ext cx="2790679" cy="24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На зображенні може бути: 3 людини та текст">
            <a:extLst>
              <a:ext uri="{FF2B5EF4-FFF2-40B4-BE49-F238E27FC236}">
                <a16:creationId xmlns:a16="http://schemas.microsoft.com/office/drawing/2014/main" xmlns="" id="{668A3F07-016A-4EFC-A0F5-AC400B68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6642" y="1568547"/>
            <a:ext cx="2205097" cy="31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На зображенні може бути: 11 людей">
            <a:extLst>
              <a:ext uri="{FF2B5EF4-FFF2-40B4-BE49-F238E27FC236}">
                <a16:creationId xmlns:a16="http://schemas.microsoft.com/office/drawing/2014/main" xmlns="" id="{0523A733-0D38-4875-BF05-F341AD18C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87"/>
          <a:stretch/>
        </p:blipFill>
        <p:spPr bwMode="auto">
          <a:xfrm>
            <a:off x="243747" y="4006523"/>
            <a:ext cx="5893354" cy="285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4135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На зображенні може бути: 4 людини та пам’ятник">
            <a:extLst>
              <a:ext uri="{FF2B5EF4-FFF2-40B4-BE49-F238E27FC236}">
                <a16:creationId xmlns:a16="http://schemas.microsoft.com/office/drawing/2014/main" xmlns="" id="{84D66095-2E7D-426F-B741-0DA804E6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819" y="984977"/>
            <a:ext cx="2918241" cy="518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Героя України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5969298" y="6188442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Адміністрація, педагоги та учні  закладу 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На зображенні може бути: 2 людини та парник">
            <a:extLst>
              <a:ext uri="{FF2B5EF4-FFF2-40B4-BE49-F238E27FC236}">
                <a16:creationId xmlns:a16="http://schemas.microsoft.com/office/drawing/2014/main" xmlns="" id="{EDB7EC88-AB01-42E7-9378-5AB76822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8248" y="928466"/>
            <a:ext cx="3730005" cy="49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а зображенні може бути: 5 людей">
            <a:extLst>
              <a:ext uri="{FF2B5EF4-FFF2-40B4-BE49-F238E27FC236}">
                <a16:creationId xmlns:a16="http://schemas.microsoft.com/office/drawing/2014/main" xmlns="" id="{5654E382-F8EC-416E-A25A-A949A77A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47" y="92846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На зображенні може бути: 4 людини">
            <a:extLst>
              <a:ext uri="{FF2B5EF4-FFF2-40B4-BE49-F238E27FC236}">
                <a16:creationId xmlns:a16="http://schemas.microsoft.com/office/drawing/2014/main" xmlns="" id="{DF2AFEB9-4898-417D-99A9-5A44C18D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19" y="3850960"/>
            <a:ext cx="4009386" cy="30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720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Прощавай Букварику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527825" y="5388836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 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Шемота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І.І. з учнями </a:t>
            </a:r>
          </a:p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 класу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8C3668-B621-42F4-997C-F85EDC809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7" t="34864" r="40346" b="22243"/>
          <a:stretch/>
        </p:blipFill>
        <p:spPr>
          <a:xfrm>
            <a:off x="168813" y="928468"/>
            <a:ext cx="6189921" cy="3291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D54D4C-A659-4328-9F71-8F09E3541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2" t="34864" r="42191" b="23064"/>
          <a:stretch/>
        </p:blipFill>
        <p:spPr>
          <a:xfrm>
            <a:off x="6322101" y="1781526"/>
            <a:ext cx="5701086" cy="3108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95E4B6-63FF-48E5-8F1F-295B36950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92" t="34659" r="40692" b="23691"/>
          <a:stretch/>
        </p:blipFill>
        <p:spPr>
          <a:xfrm>
            <a:off x="657648" y="4003047"/>
            <a:ext cx="5500468" cy="2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900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Прощавай Букварику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658615" y="6023504"/>
            <a:ext cx="528963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 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Манілець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 з учнями </a:t>
            </a:r>
          </a:p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solidFill>
                  <a:srgbClr val="080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класу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На зображенні може бути: 13 людей та текст">
            <a:extLst>
              <a:ext uri="{FF2B5EF4-FFF2-40B4-BE49-F238E27FC236}">
                <a16:creationId xmlns:a16="http://schemas.microsoft.com/office/drawing/2014/main" xmlns="" id="{77401506-FCDB-40DE-84F4-628FE8F31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11"/>
          <a:stretch/>
        </p:blipFill>
        <p:spPr bwMode="auto">
          <a:xfrm>
            <a:off x="6536742" y="2813494"/>
            <a:ext cx="5552142" cy="3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а зображенні може бути: 12 людей, дитина та текст">
            <a:extLst>
              <a:ext uri="{FF2B5EF4-FFF2-40B4-BE49-F238E27FC236}">
                <a16:creationId xmlns:a16="http://schemas.microsoft.com/office/drawing/2014/main" xmlns="" id="{9E033E2B-1DE1-4622-8B25-A074FC04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95" y="956194"/>
            <a:ext cx="6424247" cy="48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3299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Стиль 90-х років….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4240022" y="6248663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Вчителі, учні закладу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6" descr="На зображенні може бути: 7 людей, мотоцикл, скутер та текст">
            <a:extLst>
              <a:ext uri="{FF2B5EF4-FFF2-40B4-BE49-F238E27FC236}">
                <a16:creationId xmlns:a16="http://schemas.microsoft.com/office/drawing/2014/main" xmlns="" id="{7D6FE47C-6BDB-4369-A731-C7E5FDEAD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6499" y="793584"/>
            <a:ext cx="3371557" cy="25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На зображенні може бути: 11 людей">
            <a:extLst>
              <a:ext uri="{FF2B5EF4-FFF2-40B4-BE49-F238E27FC236}">
                <a16:creationId xmlns:a16="http://schemas.microsoft.com/office/drawing/2014/main" xmlns="" id="{D814A50F-1450-4780-8013-7E4C7402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504" y="3895907"/>
            <a:ext cx="3776829" cy="28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На зображенні може бути: 10 людей">
            <a:extLst>
              <a:ext uri="{FF2B5EF4-FFF2-40B4-BE49-F238E27FC236}">
                <a16:creationId xmlns:a16="http://schemas.microsoft.com/office/drawing/2014/main" xmlns="" id="{66F0563B-FF42-476A-BEA1-3A41C79F7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64" y="769441"/>
            <a:ext cx="4880976" cy="34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На зображенні може бути: 6 людей">
            <a:extLst>
              <a:ext uri="{FF2B5EF4-FFF2-40B4-BE49-F238E27FC236}">
                <a16:creationId xmlns:a16="http://schemas.microsoft.com/office/drawing/2014/main" xmlns="" id="{97EA18BD-8228-4685-8073-65CECD88B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82" r="587" b="9949"/>
          <a:stretch/>
        </p:blipFill>
        <p:spPr bwMode="auto">
          <a:xfrm>
            <a:off x="5004360" y="3297025"/>
            <a:ext cx="3356464" cy="28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На зображенні може бути: 2 людини, люди усміхаються та трава">
            <a:extLst>
              <a:ext uri="{FF2B5EF4-FFF2-40B4-BE49-F238E27FC236}">
                <a16:creationId xmlns:a16="http://schemas.microsoft.com/office/drawing/2014/main" xmlns="" id="{A92AD4A5-98FF-434C-8BB6-89DB44EB9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00"/>
          <a:stretch/>
        </p:blipFill>
        <p:spPr bwMode="auto">
          <a:xfrm>
            <a:off x="5514535" y="884326"/>
            <a:ext cx="2740613" cy="25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На зображенні може бути: 3 людини">
            <a:extLst>
              <a:ext uri="{FF2B5EF4-FFF2-40B4-BE49-F238E27FC236}">
                <a16:creationId xmlns:a16="http://schemas.microsoft.com/office/drawing/2014/main" xmlns="" id="{E1B6C11C-FA5D-4955-B794-EC57E81AE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28" r="2481"/>
          <a:stretch/>
        </p:blipFill>
        <p:spPr bwMode="auto">
          <a:xfrm>
            <a:off x="8963932" y="3380867"/>
            <a:ext cx="2874124" cy="340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177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Останній дзвінок 2025</a:t>
            </a:r>
          </a:p>
        </p:txBody>
      </p:sp>
      <p:pic>
        <p:nvPicPr>
          <p:cNvPr id="16386" name="Picture 2" descr="На зображенні може бути: 18 людей, дитина та текст «BACBIT KOCTИЛИBEbKИЙP ሆብርን»">
            <a:extLst>
              <a:ext uri="{FF2B5EF4-FFF2-40B4-BE49-F238E27FC236}">
                <a16:creationId xmlns:a16="http://schemas.microsoft.com/office/drawing/2014/main" xmlns="" id="{B6625188-FDD5-4095-9340-B0D8C69A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29" y="900333"/>
            <a:ext cx="4421945" cy="33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На зображенні може бути: 2 людини та дірндль">
            <a:extLst>
              <a:ext uri="{FF2B5EF4-FFF2-40B4-BE49-F238E27FC236}">
                <a16:creationId xmlns:a16="http://schemas.microsoft.com/office/drawing/2014/main" xmlns="" id="{F1FC8BD0-B4EC-471E-8D40-0A243B3F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037" y="3120330"/>
            <a:ext cx="4904937" cy="367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На зображенні може бути: 15 людей, весілля та текст">
            <a:extLst>
              <a:ext uri="{FF2B5EF4-FFF2-40B4-BE49-F238E27FC236}">
                <a16:creationId xmlns:a16="http://schemas.microsoft.com/office/drawing/2014/main" xmlns="" id="{9B9F0618-782C-4501-BA20-2D27B116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6810" y="900333"/>
            <a:ext cx="4344005" cy="32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На зображенні може бути: 12 людей та текст">
            <a:extLst>
              <a:ext uri="{FF2B5EF4-FFF2-40B4-BE49-F238E27FC236}">
                <a16:creationId xmlns:a16="http://schemas.microsoft.com/office/drawing/2014/main" xmlns="" id="{E7C95500-DB3B-4D92-8091-C9107880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865" y="3813163"/>
            <a:ext cx="3981160" cy="29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3402171" y="3813163"/>
            <a:ext cx="412661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 закладу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94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1160584" y="0"/>
            <a:ext cx="1031865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Останній дзвінок 2025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xmlns="" id="{1E5A859E-B443-45B8-B7CC-A139EA984146}"/>
              </a:ext>
            </a:extLst>
          </p:cNvPr>
          <p:cNvSpPr/>
          <p:nvPr/>
        </p:nvSpPr>
        <p:spPr>
          <a:xfrm>
            <a:off x="6189599" y="6225364"/>
            <a:ext cx="528963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 закладу</a:t>
            </a:r>
            <a:endParaRPr lang="ru-RU" sz="2000" b="0" i="0" dirty="0">
              <a:solidFill>
                <a:srgbClr val="08080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На зображенні може бути: 3 людини та натовп">
            <a:extLst>
              <a:ext uri="{FF2B5EF4-FFF2-40B4-BE49-F238E27FC236}">
                <a16:creationId xmlns:a16="http://schemas.microsoft.com/office/drawing/2014/main" xmlns="" id="{EB77E61A-44D0-4243-A883-1C21E810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449" y="900332"/>
            <a:ext cx="4750191" cy="35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На зображенні може бути: 1 особа">
            <a:extLst>
              <a:ext uri="{FF2B5EF4-FFF2-40B4-BE49-F238E27FC236}">
                <a16:creationId xmlns:a16="http://schemas.microsoft.com/office/drawing/2014/main" xmlns="" id="{1ABBC6EE-F9DF-443C-9941-57F00DFD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6575" y="2644726"/>
            <a:ext cx="4549100" cy="34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На зображенні може бути: 6 людей та люди усміхаються">
            <a:extLst>
              <a:ext uri="{FF2B5EF4-FFF2-40B4-BE49-F238E27FC236}">
                <a16:creationId xmlns:a16="http://schemas.microsoft.com/office/drawing/2014/main" xmlns="" id="{FD6B16BC-313E-4FF4-BF33-57BB1A3F1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97"/>
          <a:stretch/>
        </p:blipFill>
        <p:spPr bwMode="auto">
          <a:xfrm>
            <a:off x="5913047" y="1109588"/>
            <a:ext cx="4750191" cy="27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На зображенні може бути: 9 людей">
            <a:extLst>
              <a:ext uri="{FF2B5EF4-FFF2-40B4-BE49-F238E27FC236}">
                <a16:creationId xmlns:a16="http://schemas.microsoft.com/office/drawing/2014/main" xmlns="" id="{12D1EBD0-FBA0-4DFB-A840-BE872A81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3947" y="3506685"/>
            <a:ext cx="4549100" cy="3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3228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6362" y="1025677"/>
            <a:ext cx="3907948" cy="29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B97980FA-2013-4A6A-B774-F61387D3F890}"/>
              </a:ext>
            </a:extLst>
          </p:cNvPr>
          <p:cNvSpPr/>
          <p:nvPr/>
        </p:nvSpPr>
        <p:spPr>
          <a:xfrm>
            <a:off x="489546" y="32008"/>
            <a:ext cx="11212907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Оздоровлення в пришкільному таборі «Барвінок»</a:t>
            </a:r>
          </a:p>
        </p:txBody>
      </p:sp>
      <p:pic>
        <p:nvPicPr>
          <p:cNvPr id="11" name="Picture 6" descr="На зображенні може бути: 13 людей">
            <a:extLst>
              <a:ext uri="{FF2B5EF4-FFF2-40B4-BE49-F238E27FC236}">
                <a16:creationId xmlns:a16="http://schemas.microsoft.com/office/drawing/2014/main" xmlns="" id="{4CDEE8FC-6EBC-4C53-8DB4-8E3650B2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945" y="931785"/>
            <a:ext cx="4138001" cy="3103501"/>
          </a:xfrm>
          <a:prstGeom prst="rect">
            <a:avLst/>
          </a:prstGeom>
          <a:noFill/>
        </p:spPr>
      </p:pic>
      <p:pic>
        <p:nvPicPr>
          <p:cNvPr id="9" name="Picture 10" descr="На зображенні може бути: 6 людей">
            <a:extLst>
              <a:ext uri="{FF2B5EF4-FFF2-40B4-BE49-F238E27FC236}">
                <a16:creationId xmlns:a16="http://schemas.microsoft.com/office/drawing/2014/main" xmlns="" id="{63D6966E-06D1-4572-9091-E0704456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778" t="8889" r="17778" b="14074"/>
          <a:stretch>
            <a:fillRect/>
          </a:stretch>
        </p:blipFill>
        <p:spPr bwMode="auto">
          <a:xfrm>
            <a:off x="5712242" y="5358240"/>
            <a:ext cx="1488658" cy="1334659"/>
          </a:xfrm>
          <a:prstGeom prst="rect">
            <a:avLst/>
          </a:prstGeom>
          <a:noFill/>
        </p:spPr>
      </p:pic>
      <p:pic>
        <p:nvPicPr>
          <p:cNvPr id="12" name="Picture 4" descr="На зображенні може бути: 5 людей, люди навчаються, шахи, стіл та дитяча іграшка">
            <a:extLst>
              <a:ext uri="{FF2B5EF4-FFF2-40B4-BE49-F238E27FC236}">
                <a16:creationId xmlns:a16="http://schemas.microsoft.com/office/drawing/2014/main" xmlns="" id="{2709C1AE-1007-423B-8AB9-552DE7143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31875" r="156"/>
          <a:stretch>
            <a:fillRect/>
          </a:stretch>
        </p:blipFill>
        <p:spPr bwMode="auto">
          <a:xfrm>
            <a:off x="312353" y="4580755"/>
            <a:ext cx="4286280" cy="219343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13381" t="25092" r="14268" b="11421"/>
          <a:stretch>
            <a:fillRect/>
          </a:stretch>
        </p:blipFill>
        <p:spPr bwMode="auto">
          <a:xfrm>
            <a:off x="8108577" y="4101353"/>
            <a:ext cx="3845859" cy="254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E624E8-18CB-4E09-A013-D0FBCFDE00A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0475" y="2461290"/>
            <a:ext cx="3915688" cy="29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536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8BB8D0-1FA9-421B-80BC-5A8100DDEE6C}"/>
              </a:ext>
            </a:extLst>
          </p:cNvPr>
          <p:cNvSpPr txBox="1"/>
          <p:nvPr/>
        </p:nvSpPr>
        <p:spPr>
          <a:xfrm>
            <a:off x="429985" y="565652"/>
            <a:ext cx="11332029" cy="572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Аналізуючи стан виховної роботи школи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варто сказати, що пріоритетними на сучасному етапі є: 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виховання патріотизму, громадянських якостей особистості;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збереження морального, фізичного та психічного здоров’я підростаючого покоління;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використання сучасних інформаційних технологій в управлінській діяльності та в навчально-виховному процесі закладу;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розвиток у дітей творчих здібностей, підтримка обдарованих дітей.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Для проведення підсумків різних видів контролю за станом виховної роботи використовуються такі форми: накази, індивідуальні бесіди, винесення відповідних питань на засідання педагогічної ради, методичні об’єднання класних керівників. Виконуючи основні завдання виховання учнів у школі спільно з педагогічним колективом використовуємо різноманітні форми й методи роботи: колективні творчі справи, години спілкування, бесіди, свята, зустрічі, екскурсії, конкурси, акції, виставки, презентації.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виховна система нашої школи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це комплекс виховних цілей, спільність людей, спосіб життя учнівського колективу, всі аспекти якого підлягають одній меті, забезпечуючи у процесі свого функціонування досягнення заданого результату 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27291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31F10F98-8A9C-46C0-AAFA-164D00E89691}"/>
              </a:ext>
            </a:extLst>
          </p:cNvPr>
          <p:cNvSpPr/>
          <p:nvPr/>
        </p:nvSpPr>
        <p:spPr>
          <a:xfrm>
            <a:off x="1556505" y="-1"/>
            <a:ext cx="705761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Міжнародний  день миру</a:t>
            </a:r>
          </a:p>
        </p:txBody>
      </p:sp>
      <p:pic>
        <p:nvPicPr>
          <p:cNvPr id="2052" name="Picture 4" descr="Немає опису світлини.">
            <a:extLst>
              <a:ext uri="{FF2B5EF4-FFF2-40B4-BE49-F238E27FC236}">
                <a16:creationId xmlns:a16="http://schemas.microsoft.com/office/drawing/2014/main" xmlns="" id="{EAFA4F9E-FDCE-4EDE-9335-E3D2A0EA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3524" y="3736729"/>
            <a:ext cx="4473526" cy="20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емає опису світлини.">
            <a:extLst>
              <a:ext uri="{FF2B5EF4-FFF2-40B4-BE49-F238E27FC236}">
                <a16:creationId xmlns:a16="http://schemas.microsoft.com/office/drawing/2014/main" xmlns="" id="{7FA93050-4316-4DF9-8FA3-158D5F3F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23" y="3111441"/>
            <a:ext cx="3954171" cy="21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емає опису світлини.">
            <a:extLst>
              <a:ext uri="{FF2B5EF4-FFF2-40B4-BE49-F238E27FC236}">
                <a16:creationId xmlns:a16="http://schemas.microsoft.com/office/drawing/2014/main" xmlns="" id="{F5DA4C64-6DE0-4135-9C72-3B5322669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1" r="4791"/>
          <a:stretch/>
        </p:blipFill>
        <p:spPr bwMode="auto">
          <a:xfrm>
            <a:off x="3850135" y="1107905"/>
            <a:ext cx="4604552" cy="23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емає опису світлини.">
            <a:extLst>
              <a:ext uri="{FF2B5EF4-FFF2-40B4-BE49-F238E27FC236}">
                <a16:creationId xmlns:a16="http://schemas.microsoft.com/office/drawing/2014/main" xmlns="" id="{3C0EFB85-8CF0-4B2A-AF49-41566BDF0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26" b="42564"/>
          <a:stretch/>
        </p:blipFill>
        <p:spPr bwMode="auto">
          <a:xfrm>
            <a:off x="8614117" y="2158192"/>
            <a:ext cx="3086100" cy="20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емає опису світлини.">
            <a:extLst>
              <a:ext uri="{FF2B5EF4-FFF2-40B4-BE49-F238E27FC236}">
                <a16:creationId xmlns:a16="http://schemas.microsoft.com/office/drawing/2014/main" xmlns="" id="{23B19A79-DAFA-4E96-8D35-3147A878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536" y="1077930"/>
            <a:ext cx="2633006" cy="197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Немає опису світлини.">
            <a:extLst>
              <a:ext uri="{FF2B5EF4-FFF2-40B4-BE49-F238E27FC236}">
                <a16:creationId xmlns:a16="http://schemas.microsoft.com/office/drawing/2014/main" xmlns="" id="{0B3C5EFD-E985-427F-A503-89C58BA44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7" r="19459"/>
          <a:stretch/>
        </p:blipFill>
        <p:spPr bwMode="auto">
          <a:xfrm>
            <a:off x="9130838" y="4744729"/>
            <a:ext cx="2443089" cy="18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AD615EE0-1453-434A-ABFC-CFF05A9D9E55}"/>
              </a:ext>
            </a:extLst>
          </p:cNvPr>
          <p:cNvSpPr/>
          <p:nvPr/>
        </p:nvSpPr>
        <p:spPr>
          <a:xfrm>
            <a:off x="72308" y="5310494"/>
            <a:ext cx="4224093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Педагог-організатор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Друляк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Н.М.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Практичний психолог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Гріджак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М.М.</a:t>
            </a:r>
            <a:endParaRPr lang="uk-UA" sz="20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Класовод 1-Б класу </a:t>
            </a:r>
            <a:r>
              <a:rPr lang="uk-UA" sz="20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Шемота</a:t>
            </a:r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І.І. </a:t>
            </a:r>
          </a:p>
          <a:p>
            <a:pPr algn="ctr"/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педагог 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Даниш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</p:spTree>
    <p:extLst>
      <p:ext uri="{BB962C8B-B14F-4D97-AF65-F5344CB8AC3E}">
        <p14:creationId xmlns:p14="http://schemas.microsoft.com/office/powerpoint/2010/main" xmlns="" val="761617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04FC1B6-ADB3-4D68-BA96-62D50DCD8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5287"/>
            <a:ext cx="10090751" cy="6632713"/>
          </a:xfrm>
        </p:spPr>
        <p:txBody>
          <a:bodyPr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Стратегія нашої роботи - це дитина, яка повинна бути насамперед здоровою, володіти сучасними технічними засобами комунікації, зорієнтованою на професійне самовизначення, уміння робити вибір, знати та поважати закон, знати права свої та чужі.                                      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В організації виховної роботи є певні недоліки: потребує подальшого розвитку робота з батьками по відвідуванню учнями закладу освіти та залученню їх до навчання, робота певних класних керівників має формальний характер, недостатня робота проводиться по вихованню в учнів інтересу до знань, класним керівникам слід покращити роботу з батьками та  проведено недостатньо заходів щодо залучення учнів до військово – патріотичної гри «Сокіл» («Джура»).</a:t>
            </a:r>
            <a:endParaRPr lang="uk-UA" dirty="0">
              <a:solidFill>
                <a:srgbClr val="4E3B3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Проаналізувавши  виховну роботу  за 2024-2025 навчальний рік, можна визначити коло питань, над якими необхідно працювати у 2025-2026 навчальному році:                                                              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210000"/>
              </a:lnSpc>
              <a:spcBef>
                <a:spcPct val="20000"/>
              </a:spcBef>
              <a:spcAft>
                <a:spcPts val="75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812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1.Впроваджувати нові підходи до виховання патріотизму, громадських якостей особистості згідно концепції нової української школи.                                                     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210000"/>
              </a:lnSpc>
              <a:spcBef>
                <a:spcPct val="20000"/>
              </a:spcBef>
              <a:spcAft>
                <a:spcPts val="75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812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2.Організація  волонтерського руху з участю учнів закладу .             </a:t>
            </a:r>
          </a:p>
          <a:p>
            <a:pPr marL="0" marR="0" lvl="0" indent="0" defTabSz="914400" rtl="0" eaLnBrk="1" fontAlgn="auto" latinLnBrk="0" hangingPunct="1">
              <a:lnSpc>
                <a:spcPct val="210000"/>
              </a:lnSpc>
              <a:spcBef>
                <a:spcPct val="20000"/>
              </a:spcBef>
              <a:spcAft>
                <a:spcPts val="75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812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3.Пошук нових цікавих форм проведення виховних заходів під час навчання.        </a:t>
            </a:r>
          </a:p>
          <a:p>
            <a:pPr marL="0" marR="0" lvl="0" indent="0" defTabSz="914400" rtl="0" eaLnBrk="1" fontAlgn="auto" latinLnBrk="0" hangingPunct="1">
              <a:lnSpc>
                <a:spcPct val="210000"/>
              </a:lnSpc>
              <a:spcBef>
                <a:spcPct val="20000"/>
              </a:spcBef>
              <a:spcAft>
                <a:spcPts val="75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812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4.Впровадження різноманітних виховних проектів в життя школи.      </a:t>
            </a:r>
          </a:p>
          <a:p>
            <a:pPr marL="0" marR="0" lvl="0" indent="0" defTabSz="914400" rtl="0" eaLnBrk="1" fontAlgn="auto" latinLnBrk="0" hangingPunct="1">
              <a:lnSpc>
                <a:spcPct val="210000"/>
              </a:lnSpc>
              <a:spcBef>
                <a:spcPct val="20000"/>
              </a:spcBef>
              <a:spcAft>
                <a:spcPts val="75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5.Не допускати формального підходу до пропусків учнями як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офлайн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 і онлайн занять.                                                                                                                     6.Забезпечити реалізацію єдиних принципових підходів до виховання культури спілкування та рівня вихованості учнів.                                                                                                                                                              7.Посилити роботу з батьками щодо профілактики правопорушень серед учнівської молоді.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69112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31F10F98-8A9C-46C0-AAFA-164D00E89691}"/>
              </a:ext>
            </a:extLst>
          </p:cNvPr>
          <p:cNvSpPr/>
          <p:nvPr/>
        </p:nvSpPr>
        <p:spPr>
          <a:xfrm>
            <a:off x="1556505" y="-1"/>
            <a:ext cx="7057612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Спортивні змагання </a:t>
            </a:r>
          </a:p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«Олімпійський  тиждень»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AD615EE0-1453-434A-ABFC-CFF05A9D9E55}"/>
              </a:ext>
            </a:extLst>
          </p:cNvPr>
          <p:cNvSpPr/>
          <p:nvPr/>
        </p:nvSpPr>
        <p:spPr>
          <a:xfrm>
            <a:off x="1722609" y="5998366"/>
            <a:ext cx="422409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 фізичної  культури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Олімпійський тиждень | Ліцей №197 ім. Дмитра Луценка">
            <a:extLst>
              <a:ext uri="{FF2B5EF4-FFF2-40B4-BE49-F238E27FC236}">
                <a16:creationId xmlns:a16="http://schemas.microsoft.com/office/drawing/2014/main" xmlns="" id="{31DAB65E-B1AF-49C9-86CB-DEA4F4A2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2169" y="2620410"/>
            <a:ext cx="33337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6E1A15-FC2D-402F-85A8-DC78146CC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84" b="37778"/>
          <a:stretch/>
        </p:blipFill>
        <p:spPr>
          <a:xfrm>
            <a:off x="524288" y="1934817"/>
            <a:ext cx="5903016" cy="39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475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C2C940B4-3420-4849-80E4-AEAECE4FBE61}"/>
              </a:ext>
            </a:extLst>
          </p:cNvPr>
          <p:cNvSpPr/>
          <p:nvPr/>
        </p:nvSpPr>
        <p:spPr>
          <a:xfrm>
            <a:off x="1556505" y="-1"/>
            <a:ext cx="705761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 вчителя </a:t>
            </a:r>
          </a:p>
        </p:txBody>
      </p:sp>
      <p:pic>
        <p:nvPicPr>
          <p:cNvPr id="3074" name="Picture 2" descr="Немає опису світлини.">
            <a:extLst>
              <a:ext uri="{FF2B5EF4-FFF2-40B4-BE49-F238E27FC236}">
                <a16:creationId xmlns:a16="http://schemas.microsoft.com/office/drawing/2014/main" xmlns="" id="{B54CBD5D-320D-4CF8-BCFF-E9639CAB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10" y="3141037"/>
            <a:ext cx="8001000" cy="360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емає опису світлини.">
            <a:extLst>
              <a:ext uri="{FF2B5EF4-FFF2-40B4-BE49-F238E27FC236}">
                <a16:creationId xmlns:a16="http://schemas.microsoft.com/office/drawing/2014/main" xmlns="" id="{443053B1-4C08-4047-A23D-EDBE8C0A2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8" r="19808"/>
          <a:stretch/>
        </p:blipFill>
        <p:spPr bwMode="auto">
          <a:xfrm>
            <a:off x="7034855" y="1655137"/>
            <a:ext cx="470693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має опису світлини.">
            <a:extLst>
              <a:ext uri="{FF2B5EF4-FFF2-40B4-BE49-F238E27FC236}">
                <a16:creationId xmlns:a16="http://schemas.microsoft.com/office/drawing/2014/main" xmlns="" id="{4EE6B458-BE9B-4F2F-9141-4C0755477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7" r="4087"/>
          <a:stretch/>
        </p:blipFill>
        <p:spPr bwMode="auto">
          <a:xfrm>
            <a:off x="1387321" y="1139054"/>
            <a:ext cx="5066232" cy="26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E3B316B4-01D7-46D8-8AF9-3D31816ED7F5}"/>
              </a:ext>
            </a:extLst>
          </p:cNvPr>
          <p:cNvSpPr/>
          <p:nvPr/>
        </p:nvSpPr>
        <p:spPr>
          <a:xfrm>
            <a:off x="8901077" y="5338409"/>
            <a:ext cx="277813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працівники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34788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Зелени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7247</TotalTime>
  <Words>1198</Words>
  <Application>Microsoft Office PowerPoint</Application>
  <PresentationFormat>Произвольный</PresentationFormat>
  <Paragraphs>236</Paragraphs>
  <Slides>70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Marichka</dc:creator>
  <cp:lastModifiedBy>Користувач Windows</cp:lastModifiedBy>
  <cp:revision>24</cp:revision>
  <dcterms:created xsi:type="dcterms:W3CDTF">2025-06-06T19:37:21Z</dcterms:created>
  <dcterms:modified xsi:type="dcterms:W3CDTF">2025-06-19T10:51:52Z</dcterms:modified>
</cp:coreProperties>
</file>