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256" r:id="rId2"/>
    <p:sldId id="280" r:id="rId3"/>
    <p:sldId id="259" r:id="rId4"/>
    <p:sldId id="260" r:id="rId5"/>
    <p:sldId id="277" r:id="rId6"/>
    <p:sldId id="278" r:id="rId7"/>
    <p:sldId id="261" r:id="rId8"/>
    <p:sldId id="282" r:id="rId9"/>
    <p:sldId id="263" r:id="rId10"/>
    <p:sldId id="264" r:id="rId11"/>
    <p:sldId id="265" r:id="rId12"/>
    <p:sldId id="284" r:id="rId13"/>
    <p:sldId id="285" r:id="rId14"/>
    <p:sldId id="291" r:id="rId15"/>
    <p:sldId id="287" r:id="rId16"/>
    <p:sldId id="288" r:id="rId17"/>
    <p:sldId id="289" r:id="rId18"/>
    <p:sldId id="315" r:id="rId19"/>
    <p:sldId id="293" r:id="rId20"/>
    <p:sldId id="294" r:id="rId21"/>
    <p:sldId id="308" r:id="rId22"/>
    <p:sldId id="333" r:id="rId23"/>
    <p:sldId id="320" r:id="rId24"/>
    <p:sldId id="332" r:id="rId25"/>
    <p:sldId id="296" r:id="rId26"/>
    <p:sldId id="321" r:id="rId27"/>
    <p:sldId id="312" r:id="rId28"/>
    <p:sldId id="311" r:id="rId29"/>
    <p:sldId id="329" r:id="rId30"/>
    <p:sldId id="313" r:id="rId31"/>
    <p:sldId id="334" r:id="rId32"/>
    <p:sldId id="314" r:id="rId33"/>
    <p:sldId id="310" r:id="rId34"/>
    <p:sldId id="283" r:id="rId35"/>
    <p:sldId id="266" r:id="rId36"/>
    <p:sldId id="281" r:id="rId37"/>
    <p:sldId id="267" r:id="rId38"/>
    <p:sldId id="269" r:id="rId39"/>
    <p:sldId id="330" r:id="rId40"/>
    <p:sldId id="331" r:id="rId41"/>
    <p:sldId id="318" r:id="rId42"/>
    <p:sldId id="327" r:id="rId43"/>
    <p:sldId id="328" r:id="rId44"/>
    <p:sldId id="317" r:id="rId45"/>
    <p:sldId id="316" r:id="rId46"/>
    <p:sldId id="279" r:id="rId47"/>
    <p:sldId id="290" r:id="rId48"/>
    <p:sldId id="324" r:id="rId49"/>
    <p:sldId id="326" r:id="rId50"/>
  </p:sldIdLst>
  <p:sldSz cx="9144000" cy="6858000" type="screen4x3"/>
  <p:notesSz cx="6858000" cy="9144000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914" autoAdjust="0"/>
    <p:restoredTop sz="75691" autoAdjust="0"/>
  </p:normalViewPr>
  <p:slideViewPr>
    <p:cSldViewPr>
      <p:cViewPr varScale="1">
        <p:scale>
          <a:sx n="67" d="100"/>
          <a:sy n="67" d="100"/>
        </p:scale>
        <p:origin x="1358" y="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8354BDD-533D-4068-83F5-F07DC21D7419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ru-RU" noProof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noProof="0" smtClean="0"/>
              <a:t>Образец текста</a:t>
            </a:r>
          </a:p>
          <a:p>
            <a:pPr lvl="1"/>
            <a:r>
              <a:rPr lang="ru-RU" noProof="0" smtClean="0"/>
              <a:t>Второй уровень</a:t>
            </a:r>
          </a:p>
          <a:p>
            <a:pPr lvl="2"/>
            <a:r>
              <a:rPr lang="ru-RU" noProof="0" smtClean="0"/>
              <a:t>Третий уровень</a:t>
            </a:r>
          </a:p>
          <a:p>
            <a:pPr lvl="3"/>
            <a:r>
              <a:rPr lang="ru-RU" noProof="0" smtClean="0"/>
              <a:t>Четвертый уровень</a:t>
            </a:r>
          </a:p>
          <a:p>
            <a:pPr lvl="4"/>
            <a:r>
              <a:rPr lang="ru-RU" noProof="0" smtClean="0"/>
              <a:t>Пятый уровень</a:t>
            </a:r>
            <a:endParaRPr lang="ru-RU" noProof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6E969F7-86D7-4299-9539-CCE9887CC280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1040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19042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Образ слайда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Заметки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uk-UA" smtClean="0"/>
          </a:p>
        </p:txBody>
      </p:sp>
      <p:sp>
        <p:nvSpPr>
          <p:cNvPr id="23555" name="Номер слайда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D9A143A-E0E8-426A-83CA-544A1F9ACCE5}" type="slidenum">
              <a:rPr lang="ru-RU" smtClean="0"/>
              <a:pPr/>
              <a:t>10</a:t>
            </a:fld>
            <a:endParaRPr lang="ru-RU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12522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86374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9842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19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516057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14258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34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919711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E969F7-86D7-4299-9539-CCE9887CC280}" type="slidenum">
              <a:rPr lang="ru-RU" smtClean="0"/>
              <a:pPr>
                <a:defRPr/>
              </a:pPr>
              <a:t>41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52370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5E60B-0B9C-4680-BC98-E02E2E3C0D0F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89197-ED9E-4362-A63E-A78F80B3DD8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362EF-482C-48D3-8B72-5472C6967D69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523E8-2960-44E9-858A-49B3BC3FF0A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592D3-824F-45A8-8CEA-2B7B442AB224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6AC70-DD04-49BE-B38B-74A37B0D07E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C8DD8-C096-4EBE-9C49-FC8D2CCBEDAA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EF9A3-1454-4064-BFE8-472ED359BA1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C429C-056B-43B7-860F-E6AEAD69FE40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AD5B8-9EE1-49B9-ABBC-C3CF7B42B6C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15BA2-DB6D-47C6-B9FA-983007D85375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2DB28-054A-46AE-A0D2-1C85DDD2564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2D1B7-DBC7-4EB6-9763-47AC5C4A1CC8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FC468-C2DB-42F1-9B10-D9752E904214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8FFA6-4765-4980-8AFF-17FD2E0350BA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B5204-7F64-4764-9A83-EFB2E4760D21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B006A-EA92-4947-A76B-1D75D5341C4A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4B15F-1717-474C-BEDC-E09BF7A9DF1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7BFD1-15E8-49F3-A778-8DB57F5A1004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BD800-D5B7-4FF3-9D0E-2A1D1E57A36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A0224-80DD-4497-90D6-025EDA70CCDB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1EF59-29C6-4B32-9472-4CE7867AEDE5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ru-RU" dirty="0" smtClean="0"/>
              <a:t>Образец заголовка</a:t>
            </a:r>
            <a:endParaRPr lang="ru-RU" dirty="0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9117B-B740-4324-A460-8BDD3FDFAD04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C9E17-EBC9-45FB-A357-2AB6B067E31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1027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7B1259-20ED-4FB0-8333-AB5EFB7BED16}" type="datetimeFigureOut">
              <a:rPr lang="ru-RU"/>
              <a:pPr>
                <a:defRPr/>
              </a:pPr>
              <a:t>24.06.2026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786CAC-B445-4D4C-947C-699A6F6E184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6.jpg"/><Relationship Id="rId5" Type="http://schemas.openxmlformats.org/officeDocument/2006/relationships/image" Target="../media/image35.jpeg"/><Relationship Id="rId4" Type="http://schemas.openxmlformats.org/officeDocument/2006/relationships/image" Target="../media/image34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9.jpg"/><Relationship Id="rId4" Type="http://schemas.openxmlformats.org/officeDocument/2006/relationships/image" Target="../media/image38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1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8.jpg"/><Relationship Id="rId4" Type="http://schemas.openxmlformats.org/officeDocument/2006/relationships/image" Target="../media/image57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4.jpg"/><Relationship Id="rId4" Type="http://schemas.openxmlformats.org/officeDocument/2006/relationships/image" Target="../media/image63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3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5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7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7" Type="http://schemas.openxmlformats.org/officeDocument/2006/relationships/image" Target="../media/image93.pn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jpeg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8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g"/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1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4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140200" y="4076700"/>
            <a:ext cx="3763963" cy="17287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Боботи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Любові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Петрівни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ЗДНВР </a:t>
            </a: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Костилівського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ЗЗСО – І –ІІІ </a:t>
            </a: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ступенів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Рахівської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ru-RU" sz="2400" i="1" dirty="0" err="1" smtClean="0">
                <a:solidFill>
                  <a:schemeClr val="tx1"/>
                </a:solidFill>
                <a:cs typeface="Times New Roman" pitchFamily="18" charset="0"/>
              </a:rPr>
              <a:t>міської</a:t>
            </a:r>
            <a:r>
              <a:rPr lang="ru-RU" sz="2400" i="1" dirty="0" smtClean="0">
                <a:solidFill>
                  <a:schemeClr val="tx1"/>
                </a:solidFill>
                <a:cs typeface="Times New Roman" pitchFamily="18" charset="0"/>
              </a:rPr>
              <a:t> ради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ru-RU" sz="2400" i="1" dirty="0" smtClean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15362" name="Заголовок 1"/>
          <p:cNvSpPr txBox="1">
            <a:spLocks/>
          </p:cNvSpPr>
          <p:nvPr/>
        </p:nvSpPr>
        <p:spPr bwMode="auto">
          <a:xfrm>
            <a:off x="1763713" y="1268413"/>
            <a:ext cx="6121400" cy="1584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6000" dirty="0" err="1" smtClean="0">
                <a:solidFill>
                  <a:srgbClr val="953735"/>
                </a:solidFill>
                <a:latin typeface="Times New Roman" pitchFamily="18" charset="0"/>
              </a:rPr>
              <a:t>Звіт-презентація</a:t>
            </a:r>
            <a:r>
              <a:rPr lang="ru-RU" sz="6000" dirty="0" smtClean="0">
                <a:solidFill>
                  <a:srgbClr val="953735"/>
                </a:solidFill>
                <a:latin typeface="Times New Roman" pitchFamily="18" charset="0"/>
              </a:rPr>
              <a:t> </a:t>
            </a:r>
          </a:p>
          <a:p>
            <a:pPr algn="ctr"/>
            <a:r>
              <a:rPr lang="ru-RU" sz="6000" dirty="0" smtClean="0">
                <a:solidFill>
                  <a:srgbClr val="953735"/>
                </a:solidFill>
                <a:latin typeface="Times New Roman" pitchFamily="18" charset="0"/>
              </a:rPr>
              <a:t>ЗДНВР</a:t>
            </a:r>
          </a:p>
          <a:p>
            <a:pPr algn="ctr"/>
            <a:r>
              <a:rPr lang="ru-RU" sz="6000" dirty="0" smtClean="0">
                <a:solidFill>
                  <a:srgbClr val="953735"/>
                </a:solidFill>
                <a:latin typeface="Times New Roman" pitchFamily="18" charset="0"/>
              </a:rPr>
              <a:t> </a:t>
            </a:r>
            <a:r>
              <a:rPr lang="ru-RU" sz="2800" dirty="0" smtClean="0">
                <a:solidFill>
                  <a:srgbClr val="953735"/>
                </a:solidFill>
                <a:latin typeface="Times New Roman" pitchFamily="18" charset="0"/>
              </a:rPr>
              <a:t>за 2025-2026 </a:t>
            </a:r>
            <a:r>
              <a:rPr lang="ru-RU" sz="2800" dirty="0" err="1" smtClean="0">
                <a:solidFill>
                  <a:srgbClr val="953735"/>
                </a:solidFill>
                <a:latin typeface="Times New Roman" pitchFamily="18" charset="0"/>
              </a:rPr>
              <a:t>н.р</a:t>
            </a:r>
            <a:r>
              <a:rPr lang="ru-RU" sz="2800" dirty="0" smtClean="0">
                <a:solidFill>
                  <a:srgbClr val="953735"/>
                </a:solidFill>
                <a:latin typeface="Times New Roman" pitchFamily="18" charset="0"/>
              </a:rPr>
              <a:t>            </a:t>
            </a:r>
            <a:endParaRPr lang="ru-RU" sz="6000" dirty="0">
              <a:solidFill>
                <a:srgbClr val="953735"/>
              </a:solidFill>
              <a:latin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284984"/>
            <a:ext cx="3384376" cy="316869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140200" y="4076700"/>
            <a:ext cx="3763963" cy="17287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ru-RU" sz="2400" i="1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ru-RU" sz="2400" i="1" dirty="0" smtClean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15362" name="Заголовок 1"/>
          <p:cNvSpPr txBox="1">
            <a:spLocks/>
          </p:cNvSpPr>
          <p:nvPr/>
        </p:nvSpPr>
        <p:spPr bwMode="auto">
          <a:xfrm>
            <a:off x="1763713" y="1268413"/>
            <a:ext cx="61214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ru-RU" sz="2800" dirty="0" smtClean="0">
                <a:solidFill>
                  <a:srgbClr val="953735"/>
                </a:solidFill>
                <a:latin typeface="Times New Roman" pitchFamily="18" charset="0"/>
              </a:rPr>
              <a:t>          </a:t>
            </a:r>
            <a:endParaRPr lang="ru-RU" sz="6000" dirty="0">
              <a:solidFill>
                <a:srgbClr val="953735"/>
              </a:solidFill>
              <a:latin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/>
          <a:srcRect l="14035" t="-769" r="10528" b="3219"/>
          <a:stretch/>
        </p:blipFill>
        <p:spPr>
          <a:xfrm>
            <a:off x="2297560" y="-11723"/>
            <a:ext cx="6018856" cy="602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403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Методична робота в школі</a:t>
            </a:r>
          </a:p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здійснюється згідно з законодавчими, нормативно- правовими документами про школу та Положення про методичну роботу</a:t>
            </a:r>
          </a:p>
          <a:p>
            <a:pPr algn="ctr"/>
            <a:endParaRPr lang="uk-UA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наказ про методичну роботу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№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87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від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29.08.2025 </a:t>
            </a:r>
            <a:r>
              <a:rPr lang="uk-UA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.;</a:t>
            </a:r>
          </a:p>
          <a:p>
            <a:pPr algn="ctr"/>
            <a:endParaRPr lang="uk-UA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план засідань методичної ради школи на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2025- 2026 </a:t>
            </a:r>
            <a:r>
              <a:rPr lang="uk-UA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.;        </a:t>
            </a:r>
          </a:p>
          <a:p>
            <a:pPr algn="ctr"/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-план проведення методичних предметних тижнів на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2025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 </a:t>
            </a:r>
            <a:r>
              <a:rPr lang="uk-UA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.;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FontTx/>
              <a:buChar char="-"/>
            </a:pP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план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роботи  методичного кабінету на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2025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 </a:t>
            </a:r>
            <a:r>
              <a:rPr lang="uk-UA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uk-UA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перспективний план методичного кабінету на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2022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2027 </a:t>
            </a:r>
            <a:r>
              <a:rPr lang="uk-UA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.;</a:t>
            </a:r>
          </a:p>
          <a:p>
            <a:pPr algn="ctr"/>
            <a:endParaRPr lang="uk-UA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оложення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про шкільні методичні об’єднання ( затверджено методичною радою)</a:t>
            </a:r>
          </a:p>
          <a:p>
            <a:pPr algn="ctr"/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Методична проблема, яку 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опрацьовує </a:t>
            </a:r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та 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впроваджує в освітній </a:t>
            </a:r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процес педагогічний колектив школи :</a:t>
            </a:r>
          </a:p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2025 </a:t>
            </a:r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 </a:t>
            </a:r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р.)</a:t>
            </a:r>
          </a:p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uk-UA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Підвищення педагогічної майстерності у використанні нових освітніх технологій, спрямованих на ефективний розвиток інтелектуальних здібностей здобувачів освіти”.</a:t>
            </a:r>
            <a:endParaRPr lang="uk-UA" sz="3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Методична рада школи</a:t>
            </a:r>
          </a:p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Керівник методичної ради – </a:t>
            </a:r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Бобота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Л.П.</a:t>
            </a:r>
            <a:endParaRPr lang="uk-UA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uk-UA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Склад методичної ради:</a:t>
            </a:r>
          </a:p>
          <a:p>
            <a:pPr algn="ctr"/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Ільчук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М.М., </a:t>
            </a:r>
            <a:r>
              <a:rPr lang="uk-UA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Міськова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Н.І., </a:t>
            </a:r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Савляк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М.М., </a:t>
            </a:r>
            <a:r>
              <a:rPr lang="uk-UA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Веклюк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Г.Я., </a:t>
            </a:r>
            <a:r>
              <a:rPr lang="uk-UA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Молдавчук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О.Ю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.,</a:t>
            </a:r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Томенюк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М.О.,</a:t>
            </a:r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Гомонай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І.І.,</a:t>
            </a:r>
            <a:endParaRPr lang="uk-UA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Вечеринюк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М.В.,</a:t>
            </a:r>
            <a:r>
              <a:rPr lang="uk-UA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Тодер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Г.Ю.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Заголовок 1"/>
          <p:cNvSpPr txBox="1">
            <a:spLocks/>
          </p:cNvSpPr>
          <p:nvPr/>
        </p:nvSpPr>
        <p:spPr bwMode="auto">
          <a:xfrm>
            <a:off x="395536" y="476673"/>
            <a:ext cx="806450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Атестація 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вчителів  </a:t>
            </a:r>
            <a:r>
              <a:rPr lang="uk-UA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 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2025 </a:t>
            </a:r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uk-UA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36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3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uk-UA" sz="1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Миланюк І.Д.. – </a:t>
            </a:r>
            <a:r>
              <a:rPr lang="uk-UA" dirty="0" smtClean="0">
                <a:solidFill>
                  <a:srgbClr val="C00000"/>
                </a:solidFill>
              </a:rPr>
              <a:t>підтверджено кваліфікаційну категорію “спеціаліст вищої категорії” .</a:t>
            </a:r>
          </a:p>
          <a:p>
            <a:pPr algn="ctr"/>
            <a:r>
              <a:rPr lang="uk-UA" sz="1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Гундяк М.П...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uk-UA" dirty="0">
                <a:solidFill>
                  <a:srgbClr val="C00000"/>
                </a:solidFill>
              </a:rPr>
              <a:t>підтверджено кваліфікаційну категорію “спеціаліст вищої категорії” .</a:t>
            </a:r>
          </a:p>
          <a:p>
            <a:pPr algn="ctr"/>
            <a:endParaRPr lang="uk-UA" dirty="0" smtClean="0"/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.Тодер Г.Ю.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uk-UA" dirty="0">
                <a:solidFill>
                  <a:srgbClr val="C00000"/>
                </a:solidFill>
              </a:rPr>
              <a:t>підтверджено кваліфікаційну категорію “спеціаліст </a:t>
            </a:r>
            <a:r>
              <a:rPr lang="uk-UA" dirty="0" smtClean="0">
                <a:solidFill>
                  <a:srgbClr val="C00000"/>
                </a:solidFill>
              </a:rPr>
              <a:t>вищої категорії </a:t>
            </a:r>
            <a:r>
              <a:rPr lang="uk-UA" dirty="0" err="1" smtClean="0">
                <a:solidFill>
                  <a:srgbClr val="C00000"/>
                </a:solidFill>
              </a:rPr>
              <a:t>категорії</a:t>
            </a:r>
            <a:r>
              <a:rPr lang="uk-UA" dirty="0" smtClean="0">
                <a:solidFill>
                  <a:srgbClr val="C00000"/>
                </a:solidFill>
              </a:rPr>
              <a:t>” та підтверджено педагогічне звання «старший учитель»</a:t>
            </a:r>
            <a:endParaRPr lang="uk-UA" dirty="0">
              <a:solidFill>
                <a:srgbClr val="C00000"/>
              </a:solidFill>
            </a:endParaRPr>
          </a:p>
          <a:p>
            <a:pPr algn="ctr"/>
            <a:r>
              <a:rPr lang="uk-UA" dirty="0" smtClean="0">
                <a:solidFill>
                  <a:srgbClr val="C00000"/>
                </a:solidFill>
              </a:rPr>
              <a:t>3.Молдавчук М.М.. </a:t>
            </a:r>
            <a:r>
              <a:rPr lang="uk-UA" dirty="0">
                <a:solidFill>
                  <a:srgbClr val="C00000"/>
                </a:solidFill>
              </a:rPr>
              <a:t>- підтверджено кваліфікаційну категорію “спеціаліст </a:t>
            </a:r>
            <a:r>
              <a:rPr lang="uk-UA" dirty="0" smtClean="0">
                <a:solidFill>
                  <a:srgbClr val="C00000"/>
                </a:solidFill>
              </a:rPr>
              <a:t>вищої </a:t>
            </a:r>
            <a:r>
              <a:rPr lang="uk-UA" dirty="0">
                <a:solidFill>
                  <a:srgbClr val="C00000"/>
                </a:solidFill>
              </a:rPr>
              <a:t>категорії</a:t>
            </a:r>
            <a:r>
              <a:rPr lang="uk-UA" dirty="0" smtClean="0">
                <a:solidFill>
                  <a:srgbClr val="C00000"/>
                </a:solidFill>
              </a:rPr>
              <a:t>” </a:t>
            </a:r>
            <a:r>
              <a:rPr lang="uk-UA" dirty="0">
                <a:solidFill>
                  <a:srgbClr val="C00000"/>
                </a:solidFill>
              </a:rPr>
              <a:t>та </a:t>
            </a:r>
            <a:r>
              <a:rPr lang="uk-UA" dirty="0" smtClean="0">
                <a:solidFill>
                  <a:srgbClr val="C00000"/>
                </a:solidFill>
              </a:rPr>
              <a:t>присвоєно </a:t>
            </a:r>
            <a:r>
              <a:rPr lang="uk-UA" dirty="0">
                <a:solidFill>
                  <a:srgbClr val="C00000"/>
                </a:solidFill>
              </a:rPr>
              <a:t>педагогічне звання «старший учитель»</a:t>
            </a:r>
          </a:p>
          <a:p>
            <a:pPr algn="ctr"/>
            <a:r>
              <a:rPr lang="uk-UA" dirty="0">
                <a:solidFill>
                  <a:srgbClr val="C00000"/>
                </a:solidFill>
              </a:rPr>
              <a:t>4. 3.Молдавчук </a:t>
            </a:r>
            <a:r>
              <a:rPr lang="uk-UA" dirty="0" smtClean="0">
                <a:solidFill>
                  <a:srgbClr val="C00000"/>
                </a:solidFill>
              </a:rPr>
              <a:t>О.Ю. </a:t>
            </a:r>
            <a:r>
              <a:rPr lang="uk-UA" dirty="0">
                <a:solidFill>
                  <a:srgbClr val="C00000"/>
                </a:solidFill>
              </a:rPr>
              <a:t>- підтверджено кваліфікаційну категорію “спеціаліст вищої категорії” та присвоєно педагогічне звання «старший учитель</a:t>
            </a:r>
            <a:r>
              <a:rPr lang="uk-UA" dirty="0" smtClean="0">
                <a:solidFill>
                  <a:srgbClr val="C00000"/>
                </a:solidFill>
              </a:rPr>
              <a:t>» </a:t>
            </a:r>
            <a:endParaRPr lang="uk-UA" dirty="0">
              <a:solidFill>
                <a:srgbClr val="C00000"/>
              </a:solidFill>
            </a:endParaRPr>
          </a:p>
          <a:p>
            <a:pPr algn="ctr"/>
            <a:r>
              <a:rPr lang="uk-UA" dirty="0" smtClean="0">
                <a:solidFill>
                  <a:srgbClr val="C00000"/>
                </a:solidFill>
              </a:rPr>
              <a:t>5.Бобота Л.П.- підтверджено </a:t>
            </a:r>
            <a:r>
              <a:rPr lang="uk-UA" dirty="0">
                <a:solidFill>
                  <a:srgbClr val="C00000"/>
                </a:solidFill>
              </a:rPr>
              <a:t>кваліфікаційну </a:t>
            </a:r>
            <a:r>
              <a:rPr lang="uk-UA" dirty="0" smtClean="0">
                <a:solidFill>
                  <a:srgbClr val="C00000"/>
                </a:solidFill>
              </a:rPr>
              <a:t>категорію ”спеціаліст  вищої        категорії” та підтверджено педагогічне звання «старший учитель» </a:t>
            </a:r>
            <a:endParaRPr lang="uk-UA" dirty="0">
              <a:solidFill>
                <a:srgbClr val="C00000"/>
              </a:solidFill>
            </a:endParaRPr>
          </a:p>
          <a:p>
            <a:pPr algn="ctr"/>
            <a:r>
              <a:rPr lang="uk-UA" dirty="0" smtClean="0">
                <a:solidFill>
                  <a:srgbClr val="C00000"/>
                </a:solidFill>
              </a:rPr>
              <a:t> 6.Штечук Н.І</a:t>
            </a:r>
            <a:r>
              <a:rPr lang="uk-UA" dirty="0" smtClean="0">
                <a:solidFill>
                  <a:srgbClr val="C00000"/>
                </a:solidFill>
              </a:rPr>
              <a:t>.- </a:t>
            </a:r>
            <a:r>
              <a:rPr lang="uk-UA" dirty="0" err="1" smtClean="0">
                <a:solidFill>
                  <a:srgbClr val="C00000"/>
                </a:solidFill>
              </a:rPr>
              <a:t>підтверджкно</a:t>
            </a:r>
            <a:r>
              <a:rPr lang="uk-UA" dirty="0" smtClean="0">
                <a:solidFill>
                  <a:srgbClr val="C00000"/>
                </a:solidFill>
              </a:rPr>
              <a:t> </a:t>
            </a:r>
            <a:r>
              <a:rPr lang="uk-UA" dirty="0">
                <a:solidFill>
                  <a:srgbClr val="C00000"/>
                </a:solidFill>
              </a:rPr>
              <a:t>11 тарифний </a:t>
            </a:r>
            <a:r>
              <a:rPr lang="uk-UA" dirty="0" smtClean="0">
                <a:solidFill>
                  <a:srgbClr val="C00000"/>
                </a:solidFill>
              </a:rPr>
              <a:t>розряд</a:t>
            </a:r>
          </a:p>
          <a:p>
            <a:pPr algn="ctr"/>
            <a:r>
              <a:rPr lang="uk-UA" dirty="0" smtClean="0">
                <a:solidFill>
                  <a:srgbClr val="C00000"/>
                </a:solidFill>
              </a:rPr>
              <a:t>.</a:t>
            </a:r>
            <a:r>
              <a:rPr lang="uk-UA" dirty="0" smtClean="0"/>
              <a:t> </a:t>
            </a:r>
            <a:r>
              <a:rPr lang="uk-UA" dirty="0" smtClean="0">
                <a:solidFill>
                  <a:srgbClr val="C00000"/>
                </a:solidFill>
              </a:rPr>
              <a:t>7.Даниш М.П. </a:t>
            </a:r>
            <a:r>
              <a:rPr lang="uk-UA" dirty="0">
                <a:solidFill>
                  <a:srgbClr val="C00000"/>
                </a:solidFill>
              </a:rPr>
              <a:t>– присвоєно кваліфікаційну категорію “спеціаліст   вищої категорії” </a:t>
            </a:r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8.Гомонай І.І. - </a:t>
            </a:r>
            <a:r>
              <a:rPr lang="uk-UA" sz="2000" dirty="0">
                <a:solidFill>
                  <a:srgbClr val="C00000"/>
                </a:solidFill>
              </a:rPr>
              <a:t>– присвоєно кваліфікаційну категорію “спеціаліст  </a:t>
            </a:r>
            <a:r>
              <a:rPr lang="uk-UA" sz="2000" dirty="0" smtClean="0">
                <a:solidFill>
                  <a:srgbClr val="C00000"/>
                </a:solidFill>
              </a:rPr>
              <a:t>першої </a:t>
            </a:r>
            <a:r>
              <a:rPr lang="uk-UA" sz="2000" dirty="0">
                <a:solidFill>
                  <a:srgbClr val="C00000"/>
                </a:solidFill>
              </a:rPr>
              <a:t>категорії” 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Робота шкільних  </a:t>
            </a:r>
            <a:r>
              <a:rPr lang="uk-UA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методоб’єднань</a:t>
            </a:r>
            <a:endParaRPr lang="uk-UA" sz="28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.СУСПІЛЬНО - ГУМАНІТАРНОГО ЦИКЛУ( </a:t>
            </a:r>
            <a:r>
              <a:rPr lang="uk-UA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оменюк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М.О.,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вч.укр.мови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і літ.)</a:t>
            </a:r>
          </a:p>
          <a:p>
            <a:pPr algn="ctr"/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ПРИРОДНИЧО – МАТЕМАТИЧНОГО(</a:t>
            </a:r>
            <a:r>
              <a:rPr lang="uk-UA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Веклюк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Г.Я., вчитель 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географії)</a:t>
            </a:r>
          </a:p>
          <a:p>
            <a:pPr algn="ctr"/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ВЧИТЕЛІВ ПОЧАТКОВИХ КЛАСІВ 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Савляк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М.М.,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вч.поч.класів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),  </a:t>
            </a:r>
            <a:endParaRPr lang="uk-UA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4.ВЧИТЕЛІВ АНГЛІЙСЬКОЇ МОВИ (</a:t>
            </a:r>
            <a:r>
              <a:rPr lang="uk-UA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Молдавчук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О.Ю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вч.англ.мови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), </a:t>
            </a:r>
          </a:p>
          <a:p>
            <a:pPr algn="ctr"/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5.ХУДОЖНЬО-ЕСТЕТИЧНОГО (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Вечеринюк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М.В., вчитель ОБЖ)</a:t>
            </a:r>
          </a:p>
          <a:p>
            <a:pPr algn="ctr"/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6. КЛАСНИХ     КЕРІВНИКІВ 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Гомонай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І.І., вчитель англійської мови)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4944"/>
            <a:ext cx="4421084" cy="3577223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924944"/>
            <a:ext cx="4464496" cy="35772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Робота шкільних  </a:t>
            </a:r>
            <a:r>
              <a:rPr lang="uk-UA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методоб’єднань</a:t>
            </a:r>
            <a:endParaRPr lang="uk-UA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uk-UA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ЗАСІДАННЯ МО ВЧИТЕЛІВ </a:t>
            </a: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ПОЧАТКОВИХ КЛАСІВ 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Савляк</a:t>
            </a:r>
            <a:r>
              <a:rPr lang="uk-UA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М.М.),  </a:t>
            </a:r>
            <a:endParaRPr lang="uk-UA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28800"/>
            <a:ext cx="3744043" cy="2258390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1628800"/>
            <a:ext cx="3529161" cy="496855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6056" y="4005912"/>
            <a:ext cx="3564209" cy="230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23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Всеукраїнський конкурс педагогічної майстерності «Учитель року – 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2026»</a:t>
            </a:r>
            <a:endParaRPr lang="uk-UA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Гомонай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І.І. </a:t>
            </a:r>
            <a:r>
              <a:rPr lang="uk-UA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номінація 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“Англійська мова”,   </a:t>
            </a:r>
          </a:p>
          <a:p>
            <a:pPr algn="ctr"/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Єрмоньонок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М.П. –номінація «Початкова освіта»         </a:t>
            </a:r>
            <a:endParaRPr lang="uk-UA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293" y="2024844"/>
            <a:ext cx="2880320" cy="4608512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2024844"/>
            <a:ext cx="2880320" cy="47165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0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Обмін досвідом - відкриті уроки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35" y="836712"/>
            <a:ext cx="4175695" cy="2916709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901606"/>
            <a:ext cx="3857625" cy="5623737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056" y="3861048"/>
            <a:ext cx="4160874" cy="28083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Заголовок 1"/>
          <p:cNvSpPr txBox="1">
            <a:spLocks/>
          </p:cNvSpPr>
          <p:nvPr/>
        </p:nvSpPr>
        <p:spPr bwMode="auto">
          <a:xfrm>
            <a:off x="468313" y="476251"/>
            <a:ext cx="8064500" cy="720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Відкритий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урок з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біології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у 11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класі</a:t>
            </a:r>
            <a:r>
              <a:rPr lang="ru-RU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на тему 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Негативний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вплив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куріння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на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здоров’я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людини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»(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вч.Даниш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М.П.)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96753"/>
            <a:ext cx="3384376" cy="277583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920" y="1198884"/>
            <a:ext cx="5112941" cy="5182443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313" y="4149080"/>
            <a:ext cx="3239591" cy="2708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Заголовок 1"/>
          <p:cNvSpPr txBox="1">
            <a:spLocks/>
          </p:cNvSpPr>
          <p:nvPr/>
        </p:nvSpPr>
        <p:spPr bwMode="auto">
          <a:xfrm>
            <a:off x="468313" y="467287"/>
            <a:ext cx="8064500" cy="720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Відкритий</a:t>
            </a:r>
            <a:r>
              <a:rPr lang="ru-RU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урок в 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9-А </a:t>
            </a:r>
            <a:r>
              <a:rPr lang="ru-RU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класі</a:t>
            </a:r>
            <a:r>
              <a:rPr lang="ru-RU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української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літератури</a:t>
            </a:r>
            <a:r>
              <a:rPr lang="ru-RU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на тему 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«Марко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Вовчок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«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Інститутка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» (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вч.Бобота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Л.П.)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1" y="1250755"/>
            <a:ext cx="4608512" cy="309634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279" y="4410065"/>
            <a:ext cx="4464496" cy="223224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543" y="1224130"/>
            <a:ext cx="1585503" cy="5418183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205707"/>
            <a:ext cx="2664296" cy="5670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98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Заголовок 1"/>
          <p:cNvSpPr txBox="1">
            <a:spLocks/>
          </p:cNvSpPr>
          <p:nvPr/>
        </p:nvSpPr>
        <p:spPr bwMode="auto">
          <a:xfrm>
            <a:off x="468313" y="476251"/>
            <a:ext cx="8064500" cy="720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Відкритий урок у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11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класі з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історії України 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на тему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«Аварія на Чорнобильській  АЕС» (</a:t>
            </a:r>
            <a:r>
              <a:rPr lang="uk-UA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вч.Миланюк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І.Д.)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3672409" cy="2952328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196752"/>
            <a:ext cx="3528392" cy="5472607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64" y="4149080"/>
            <a:ext cx="3744416" cy="259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521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Позакласний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захід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о Дня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Соборності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України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у 9-Б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класі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вч.Миланюк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І.Д.)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864445" y="5931985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0852" y="1294416"/>
            <a:ext cx="4041775" cy="5302936"/>
          </a:xfr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768" y="1294417"/>
            <a:ext cx="4032696" cy="273630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32" y="4121889"/>
            <a:ext cx="4172768" cy="261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271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 err="1"/>
              <a:t>Відкритий</a:t>
            </a:r>
            <a:r>
              <a:rPr lang="ru-RU" sz="2400" dirty="0"/>
              <a:t> урок з </a:t>
            </a:r>
            <a:r>
              <a:rPr lang="ru-RU" sz="2400" dirty="0" err="1" smtClean="0"/>
              <a:t>географії</a:t>
            </a:r>
            <a:r>
              <a:rPr lang="ru-RU" sz="2400" dirty="0" smtClean="0"/>
              <a:t> у </a:t>
            </a:r>
            <a:r>
              <a:rPr lang="ru-RU" sz="2400" dirty="0"/>
              <a:t>6</a:t>
            </a:r>
            <a:r>
              <a:rPr lang="ru-RU" sz="2400" dirty="0" smtClean="0"/>
              <a:t>-А </a:t>
            </a:r>
            <a:r>
              <a:rPr lang="ru-RU" sz="2400" dirty="0" err="1" smtClean="0"/>
              <a:t>кл</a:t>
            </a:r>
            <a:r>
              <a:rPr lang="ru-RU" sz="2400" dirty="0" smtClean="0"/>
              <a:t> </a:t>
            </a:r>
            <a:r>
              <a:rPr lang="ru-RU" sz="2400" dirty="0"/>
              <a:t>на тему: </a:t>
            </a:r>
            <a:r>
              <a:rPr lang="ru-RU" sz="2400" dirty="0" smtClean="0"/>
              <a:t>«</a:t>
            </a:r>
            <a:r>
              <a:rPr lang="ru-RU" sz="2400" dirty="0" err="1" smtClean="0"/>
              <a:t>Визначення</a:t>
            </a:r>
            <a:r>
              <a:rPr lang="ru-RU" sz="2400" dirty="0" smtClean="0"/>
              <a:t> </a:t>
            </a:r>
            <a:r>
              <a:rPr lang="ru-RU" sz="2400" dirty="0" err="1" smtClean="0"/>
              <a:t>типів</a:t>
            </a:r>
            <a:r>
              <a:rPr lang="ru-RU" sz="2400" dirty="0" smtClean="0"/>
              <a:t> </a:t>
            </a:r>
            <a:r>
              <a:rPr lang="ru-RU" sz="2400" dirty="0" err="1" smtClean="0"/>
              <a:t>грунтів</a:t>
            </a:r>
            <a:r>
              <a:rPr lang="ru-RU" sz="2400" dirty="0" smtClean="0"/>
              <a:t> </a:t>
            </a:r>
            <a:r>
              <a:rPr lang="ru-RU" sz="2400" dirty="0" err="1" smtClean="0"/>
              <a:t>своєї</a:t>
            </a:r>
            <a:r>
              <a:rPr lang="ru-RU" sz="2400" dirty="0" smtClean="0"/>
              <a:t> </a:t>
            </a:r>
            <a:r>
              <a:rPr lang="ru-RU" sz="2400" dirty="0" err="1" smtClean="0"/>
              <a:t>місцевості</a:t>
            </a:r>
            <a:r>
              <a:rPr lang="ru-RU" sz="2400" dirty="0" smtClean="0"/>
              <a:t> »(</a:t>
            </a:r>
            <a:r>
              <a:rPr lang="ru-RU" sz="2400" dirty="0" err="1" smtClean="0"/>
              <a:t>вч.Веклюк</a:t>
            </a:r>
            <a:r>
              <a:rPr lang="ru-RU" sz="2400" dirty="0" smtClean="0"/>
              <a:t> Г.Я.)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71600" y="5567160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257" y="1478090"/>
            <a:ext cx="3951288" cy="4968552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804" y="1287313"/>
            <a:ext cx="2206500" cy="5413987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88" y="1235244"/>
            <a:ext cx="2131195" cy="551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07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Тематичні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уроки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з нагоди Міжнародного дня Землі</a:t>
            </a:r>
            <a:r>
              <a:rPr lang="uk-UA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предмету Пізнаємо природу,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біологія,образотворче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мистецтво(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вч.Друляк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Н.М,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вч.Даниш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М.П.,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Даниш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В.Ю.)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9" name="Объект 8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6625" y="1530604"/>
            <a:ext cx="3951288" cy="4870211"/>
          </a:xfr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45" y="1383877"/>
            <a:ext cx="4176464" cy="406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5321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000" dirty="0" smtClean="0"/>
              <a:t> </a:t>
            </a:r>
            <a:r>
              <a:rPr lang="uk-UA" sz="2000" dirty="0"/>
              <a:t>П</a:t>
            </a:r>
            <a:r>
              <a:rPr lang="uk-UA" sz="2000" dirty="0" smtClean="0"/>
              <a:t>озакласний захід до 155  річниці від Дня народження Лесі Українки 9-Б </a:t>
            </a:r>
            <a:r>
              <a:rPr lang="uk-UA" sz="2000" dirty="0" err="1" smtClean="0"/>
              <a:t>кл</a:t>
            </a:r>
            <a:r>
              <a:rPr lang="uk-UA" sz="2000" dirty="0" smtClean="0"/>
              <a:t>. (</a:t>
            </a:r>
            <a:r>
              <a:rPr lang="uk-UA" sz="2000" dirty="0" err="1" smtClean="0"/>
              <a:t>вч.Томенюк</a:t>
            </a:r>
            <a:r>
              <a:rPr lang="uk-UA" sz="2000" dirty="0" smtClean="0"/>
              <a:t> М.О.,  асистент </a:t>
            </a:r>
            <a:r>
              <a:rPr lang="uk-UA" sz="2000" dirty="0" err="1" smtClean="0"/>
              <a:t>Савляк</a:t>
            </a:r>
            <a:r>
              <a:rPr lang="uk-UA" sz="2000" dirty="0" smtClean="0"/>
              <a:t> О.І.)</a:t>
            </a:r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1120"/>
            <a:ext cx="5369396" cy="324036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401481"/>
            <a:ext cx="3168352" cy="281916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376703"/>
            <a:ext cx="2706650" cy="284394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0805" y="1052736"/>
            <a:ext cx="3004989" cy="5985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928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000" dirty="0" smtClean="0"/>
              <a:t>День </a:t>
            </a:r>
            <a:r>
              <a:rPr lang="ru-RU" sz="2000" dirty="0" err="1" smtClean="0"/>
              <a:t>Цивільного</a:t>
            </a:r>
            <a:r>
              <a:rPr lang="ru-RU" sz="2000" dirty="0" smtClean="0"/>
              <a:t> </a:t>
            </a:r>
            <a:r>
              <a:rPr lang="ru-RU" sz="2000" dirty="0" err="1" smtClean="0"/>
              <a:t>захисту</a:t>
            </a:r>
            <a:endParaRPr lang="uk-UA" sz="20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937075"/>
            <a:ext cx="4067297" cy="280920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83" y="3774637"/>
            <a:ext cx="4149211" cy="282271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579" y="937075"/>
            <a:ext cx="4168865" cy="5660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603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000" dirty="0" smtClean="0"/>
              <a:t>День Цивільного захисту</a:t>
            </a:r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77" y="1258466"/>
            <a:ext cx="4625752" cy="559953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6008" y="1268760"/>
            <a:ext cx="3451218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546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000" dirty="0" smtClean="0"/>
              <a:t>День Цивільного захисту</a:t>
            </a:r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066" y="957899"/>
            <a:ext cx="3528393" cy="3119173"/>
          </a:xfr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098" y="957899"/>
            <a:ext cx="4878183" cy="3119173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288" y="4189878"/>
            <a:ext cx="8435156" cy="255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3211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000" dirty="0" smtClean="0"/>
              <a:t>День Цивільного захисту</a:t>
            </a:r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15" name="Объект 14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836432" y="925896"/>
            <a:ext cx="3974592" cy="567145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369" y="925897"/>
            <a:ext cx="3958532" cy="2759033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399" y="3684931"/>
            <a:ext cx="4248472" cy="278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8968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 err="1"/>
              <a:t>Всеукраїнський</a:t>
            </a:r>
            <a:r>
              <a:rPr lang="ru-RU" sz="2400" dirty="0"/>
              <a:t> урок </a:t>
            </a:r>
            <a:r>
              <a:rPr lang="ru-RU" sz="2400" dirty="0" err="1"/>
              <a:t>інклюзивності</a:t>
            </a:r>
            <a:r>
              <a:rPr lang="ru-RU" sz="2400" dirty="0"/>
              <a:t> «</a:t>
            </a:r>
            <a:r>
              <a:rPr lang="ru-RU" sz="2400" dirty="0" err="1"/>
              <a:t>Різні</a:t>
            </a:r>
            <a:r>
              <a:rPr lang="ru-RU" sz="2400" dirty="0"/>
              <a:t> разом. Тут і зараз</a:t>
            </a:r>
            <a:r>
              <a:rPr lang="ru-RU" sz="2400" dirty="0" smtClean="0"/>
              <a:t>!»(</a:t>
            </a:r>
            <a:r>
              <a:rPr lang="ru-RU" sz="2400" dirty="0" err="1" smtClean="0"/>
              <a:t>вч</a:t>
            </a:r>
            <a:r>
              <a:rPr lang="ru-RU" sz="2400" dirty="0" smtClean="0"/>
              <a:t>. </a:t>
            </a:r>
            <a:r>
              <a:rPr lang="ru-RU" sz="2400" dirty="0"/>
              <a:t>4</a:t>
            </a:r>
            <a:r>
              <a:rPr lang="ru-RU" sz="2400" dirty="0" smtClean="0"/>
              <a:t> </a:t>
            </a:r>
            <a:r>
              <a:rPr lang="ru-RU" sz="2400" dirty="0" err="1" smtClean="0"/>
              <a:t>кл.Єрмоньонок</a:t>
            </a:r>
            <a:r>
              <a:rPr lang="ru-RU" sz="2400" dirty="0" smtClean="0"/>
              <a:t> М.П., вч.3 </a:t>
            </a:r>
            <a:r>
              <a:rPr lang="ru-RU" sz="2400" dirty="0" err="1" smtClean="0"/>
              <a:t>кл.Гундяк</a:t>
            </a:r>
            <a:r>
              <a:rPr lang="ru-RU" sz="2400" dirty="0" smtClean="0"/>
              <a:t> М.П.)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7" name="Объект 6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706472" y="1268762"/>
            <a:ext cx="4123972" cy="282802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167" y="1310579"/>
            <a:ext cx="4311184" cy="276649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13" y="4138605"/>
            <a:ext cx="4460888" cy="276121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6472" y="4110523"/>
            <a:ext cx="4115423" cy="281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283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/>
              <a:t>Уроки ментального </a:t>
            </a:r>
            <a:r>
              <a:rPr lang="ru-RU" sz="2400" dirty="0" err="1" smtClean="0"/>
              <a:t>здоров’я</a:t>
            </a:r>
            <a:r>
              <a:rPr lang="ru-RU" sz="2400" dirty="0" smtClean="0"/>
              <a:t>- </a:t>
            </a:r>
            <a:r>
              <a:rPr lang="ru-RU" sz="2400" dirty="0" err="1"/>
              <a:t>вересень</a:t>
            </a:r>
            <a:r>
              <a:rPr lang="ru-RU" sz="2400" dirty="0"/>
              <a:t> </a:t>
            </a:r>
            <a:r>
              <a:rPr lang="ru-RU" sz="2400" dirty="0" smtClean="0"/>
              <a:t>2025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8475" y="1049287"/>
            <a:ext cx="4425097" cy="5805264"/>
          </a:xfrm>
          <a:prstGeom prst="rect">
            <a:avLst/>
          </a:prstGeom>
        </p:spPr>
      </p:pic>
      <p:sp>
        <p:nvSpPr>
          <p:cNvPr id="3" name="Объект 2"/>
          <p:cNvSpPr>
            <a:spLocks noGrp="1"/>
          </p:cNvSpPr>
          <p:nvPr>
            <p:ph sz="quarter" idx="4"/>
          </p:nvPr>
        </p:nvSpPr>
        <p:spPr>
          <a:xfrm>
            <a:off x="4534465" y="1052736"/>
            <a:ext cx="4041775" cy="5805264"/>
          </a:xfrm>
        </p:spPr>
        <p:txBody>
          <a:bodyPr/>
          <a:lstStyle/>
          <a:p>
            <a:r>
              <a:rPr lang="uk-UA" sz="2000" dirty="0" smtClean="0"/>
              <a:t>9—Б(</a:t>
            </a:r>
            <a:r>
              <a:rPr lang="uk-UA" sz="2000" dirty="0" err="1" smtClean="0"/>
              <a:t>кл.кер.Гомонай</a:t>
            </a:r>
            <a:r>
              <a:rPr lang="uk-UA" sz="2000" dirty="0" smtClean="0"/>
              <a:t> І.І</a:t>
            </a:r>
            <a:r>
              <a:rPr lang="uk-UA" dirty="0" smtClean="0"/>
              <a:t>.)</a:t>
            </a:r>
            <a:endParaRPr lang="uk-UA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00336" y="976045"/>
            <a:ext cx="5040808" cy="280831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51504" y="3885219"/>
            <a:ext cx="5059298" cy="298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2962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/>
              <a:t>Участь у конкурсі «І знову ллється слово рідне…»</a:t>
            </a:r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244" y="1017104"/>
            <a:ext cx="4041775" cy="3031331"/>
          </a:xfr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55" y="1017104"/>
            <a:ext cx="4467795" cy="303133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00" y="4080411"/>
            <a:ext cx="2086323" cy="2557979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791" y="4048434"/>
            <a:ext cx="5143500" cy="269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3602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 err="1" smtClean="0"/>
              <a:t>Тематичнийурок</a:t>
            </a:r>
            <a:r>
              <a:rPr lang="ru-RU" sz="2400" dirty="0" smtClean="0"/>
              <a:t> до </a:t>
            </a:r>
            <a:r>
              <a:rPr lang="ru-RU" sz="2400" dirty="0" err="1" smtClean="0"/>
              <a:t>Міжнародного</a:t>
            </a:r>
            <a:r>
              <a:rPr lang="ru-RU" sz="2400" dirty="0" smtClean="0"/>
              <a:t> дня </a:t>
            </a:r>
            <a:r>
              <a:rPr lang="ru-RU" sz="2400" dirty="0" err="1" smtClean="0"/>
              <a:t>шкільного</a:t>
            </a:r>
            <a:r>
              <a:rPr lang="ru-RU" sz="2400" dirty="0" smtClean="0"/>
              <a:t> </a:t>
            </a:r>
            <a:r>
              <a:rPr lang="ru-RU" sz="2400" dirty="0" err="1" smtClean="0"/>
              <a:t>харчування</a:t>
            </a:r>
            <a:r>
              <a:rPr lang="ru-RU" sz="2400" dirty="0" smtClean="0"/>
              <a:t>(</a:t>
            </a:r>
            <a:r>
              <a:rPr lang="ru-RU" sz="2400" dirty="0" err="1" smtClean="0"/>
              <a:t>вч.основ</a:t>
            </a:r>
            <a:r>
              <a:rPr lang="ru-RU" sz="2400" dirty="0" smtClean="0"/>
              <a:t> </a:t>
            </a:r>
            <a:r>
              <a:rPr lang="ru-RU" sz="2400" dirty="0" err="1" smtClean="0"/>
              <a:t>здоров’я</a:t>
            </a:r>
            <a:r>
              <a:rPr lang="ru-RU" sz="2400" dirty="0" smtClean="0"/>
              <a:t> </a:t>
            </a:r>
            <a:r>
              <a:rPr lang="ru-RU" sz="2400" dirty="0" err="1" smtClean="0"/>
              <a:t>Вечеринюк</a:t>
            </a:r>
            <a:r>
              <a:rPr lang="ru-RU" sz="2400" dirty="0" smtClean="0"/>
              <a:t> М.В.)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268" y="1341448"/>
            <a:ext cx="3951288" cy="5059368"/>
          </a:xfr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36" y="1268760"/>
            <a:ext cx="4292965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036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 err="1" smtClean="0">
                <a:solidFill>
                  <a:srgbClr val="FF0000"/>
                </a:solidFill>
              </a:rPr>
              <a:t>Позакласний</a:t>
            </a:r>
            <a:r>
              <a:rPr lang="ru-RU" sz="2400" dirty="0" smtClean="0">
                <a:solidFill>
                  <a:srgbClr val="FF0000"/>
                </a:solidFill>
              </a:rPr>
              <a:t> </a:t>
            </a:r>
            <a:r>
              <a:rPr lang="ru-RU" sz="2400" dirty="0" err="1" smtClean="0">
                <a:solidFill>
                  <a:srgbClr val="FF0000"/>
                </a:solidFill>
              </a:rPr>
              <a:t>захід</a:t>
            </a:r>
            <a:r>
              <a:rPr lang="ru-RU" sz="2400" dirty="0">
                <a:solidFill>
                  <a:srgbClr val="FF0000"/>
                </a:solidFill>
              </a:rPr>
              <a:t> </a:t>
            </a:r>
            <a:r>
              <a:rPr lang="ru-RU" sz="2400" dirty="0" smtClean="0">
                <a:solidFill>
                  <a:srgbClr val="FF0000"/>
                </a:solidFill>
              </a:rPr>
              <a:t>«Шевченко у </a:t>
            </a:r>
            <a:r>
              <a:rPr lang="ru-RU" sz="2400" dirty="0" err="1" smtClean="0">
                <a:solidFill>
                  <a:srgbClr val="FF0000"/>
                </a:solidFill>
              </a:rPr>
              <a:t>нашім</a:t>
            </a:r>
            <a:r>
              <a:rPr lang="ru-RU" sz="2400" dirty="0" smtClean="0">
                <a:solidFill>
                  <a:srgbClr val="FF0000"/>
                </a:solidFill>
              </a:rPr>
              <a:t> </a:t>
            </a:r>
            <a:r>
              <a:rPr lang="ru-RU" sz="2400" dirty="0" err="1" smtClean="0">
                <a:solidFill>
                  <a:srgbClr val="FF0000"/>
                </a:solidFill>
              </a:rPr>
              <a:t>серці</a:t>
            </a:r>
            <a:r>
              <a:rPr lang="ru-RU" sz="2400" dirty="0" smtClean="0">
                <a:solidFill>
                  <a:srgbClr val="FF0000"/>
                </a:solidFill>
              </a:rPr>
              <a:t>  </a:t>
            </a:r>
            <a:r>
              <a:rPr lang="ru-RU" sz="2400" dirty="0" err="1" smtClean="0">
                <a:solidFill>
                  <a:srgbClr val="FF0000"/>
                </a:solidFill>
              </a:rPr>
              <a:t>назавжди</a:t>
            </a:r>
            <a:r>
              <a:rPr lang="ru-RU" sz="2400" dirty="0" smtClean="0">
                <a:solidFill>
                  <a:srgbClr val="FF0000"/>
                </a:solidFill>
              </a:rPr>
              <a:t>»</a:t>
            </a:r>
            <a:br>
              <a:rPr lang="ru-RU" sz="2400" dirty="0" smtClean="0">
                <a:solidFill>
                  <a:srgbClr val="FF0000"/>
                </a:solidFill>
              </a:rPr>
            </a:br>
            <a:r>
              <a:rPr lang="ru-RU" sz="2400" dirty="0" smtClean="0">
                <a:solidFill>
                  <a:srgbClr val="FF0000"/>
                </a:solidFill>
              </a:rPr>
              <a:t>(6-А </a:t>
            </a:r>
            <a:r>
              <a:rPr lang="ru-RU" sz="2400" dirty="0" err="1" smtClean="0">
                <a:solidFill>
                  <a:srgbClr val="FF0000"/>
                </a:solidFill>
              </a:rPr>
              <a:t>кл</a:t>
            </a:r>
            <a:r>
              <a:rPr lang="ru-RU" sz="2400" dirty="0" smtClean="0">
                <a:solidFill>
                  <a:srgbClr val="FF0000"/>
                </a:solidFill>
              </a:rPr>
              <a:t>. </a:t>
            </a:r>
            <a:r>
              <a:rPr lang="ru-RU" sz="2400" dirty="0" err="1" smtClean="0">
                <a:solidFill>
                  <a:srgbClr val="FF0000"/>
                </a:solidFill>
              </a:rPr>
              <a:t>вч.української</a:t>
            </a:r>
            <a:r>
              <a:rPr lang="ru-RU" sz="2400" dirty="0" smtClean="0">
                <a:solidFill>
                  <a:srgbClr val="FF0000"/>
                </a:solidFill>
              </a:rPr>
              <a:t> </a:t>
            </a:r>
            <a:r>
              <a:rPr lang="ru-RU" sz="2400" dirty="0" err="1" smtClean="0">
                <a:solidFill>
                  <a:srgbClr val="FF0000"/>
                </a:solidFill>
              </a:rPr>
              <a:t>мови</a:t>
            </a:r>
            <a:r>
              <a:rPr lang="ru-RU" sz="2400" dirty="0" smtClean="0">
                <a:solidFill>
                  <a:srgbClr val="FF0000"/>
                </a:solidFill>
              </a:rPr>
              <a:t> та </a:t>
            </a:r>
            <a:r>
              <a:rPr lang="ru-RU" sz="2400" dirty="0" err="1" smtClean="0">
                <a:solidFill>
                  <a:srgbClr val="FF0000"/>
                </a:solidFill>
              </a:rPr>
              <a:t>літератури</a:t>
            </a:r>
            <a:r>
              <a:rPr lang="ru-RU" sz="2400" dirty="0" smtClean="0">
                <a:solidFill>
                  <a:srgbClr val="FF0000"/>
                </a:solidFill>
              </a:rPr>
              <a:t> Сидора В.Д.)</a:t>
            </a:r>
            <a:endParaRPr lang="uk-UA" sz="2400" dirty="0" smtClean="0">
              <a:solidFill>
                <a:srgbClr val="FF0000"/>
              </a:solidFill>
            </a:endParaRPr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4727" y="1123583"/>
            <a:ext cx="3096717" cy="3043961"/>
          </a:xfr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72" y="1484784"/>
            <a:ext cx="2952112" cy="418771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815" y="1268759"/>
            <a:ext cx="2448272" cy="590465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4727" y="4272666"/>
            <a:ext cx="3111389" cy="2987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421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Навчання ЗДНВР «Діяльнісний підхід у загальній середній освіті у реаліях сьогодення»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7" name="Объект 6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762516" y="3983794"/>
            <a:ext cx="3806953" cy="275859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29" y="1325193"/>
            <a:ext cx="4168172" cy="246654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129" y="3957151"/>
            <a:ext cx="4257377" cy="281188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350" y="1325193"/>
            <a:ext cx="3991119" cy="255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137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Міжнародний день  рідної мови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мови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Квест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«Стежками рідної мови(5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вч.Бобота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Л.П.)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79677" y="2384169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297" y="1408992"/>
            <a:ext cx="4041775" cy="3031331"/>
          </a:xfr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412776"/>
            <a:ext cx="4021335" cy="5445224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673" y="4446098"/>
            <a:ext cx="3788923" cy="2411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6586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296442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 smtClean="0">
                <a:latin typeface="Times New Roman" pitchFamily="18" charset="0"/>
                <a:cs typeface="Times New Roman" pitchFamily="18" charset="0"/>
              </a:rPr>
              <a:t>День української мови та писемності </a:t>
            </a:r>
            <a:r>
              <a:rPr lang="ru-RU" sz="2000" dirty="0" err="1" smtClean="0">
                <a:solidFill>
                  <a:srgbClr val="FF0000"/>
                </a:solidFill>
              </a:rPr>
              <a:t>Написання</a:t>
            </a:r>
            <a:r>
              <a:rPr lang="ru-RU" sz="2000" dirty="0" smtClean="0">
                <a:solidFill>
                  <a:srgbClr val="FF0000"/>
                </a:solidFill>
              </a:rPr>
              <a:t> </a:t>
            </a:r>
            <a:r>
              <a:rPr lang="ru-RU" sz="2000" dirty="0" err="1">
                <a:solidFill>
                  <a:srgbClr val="FF0000"/>
                </a:solidFill>
              </a:rPr>
              <a:t>радіодиктанту</a:t>
            </a:r>
            <a:r>
              <a:rPr lang="ru-RU" sz="2000" dirty="0">
                <a:solidFill>
                  <a:srgbClr val="FF0000"/>
                </a:solidFill>
              </a:rPr>
              <a:t> </a:t>
            </a:r>
            <a:r>
              <a:rPr lang="ru-RU" sz="2000" dirty="0" smtClean="0">
                <a:solidFill>
                  <a:srgbClr val="FF0000"/>
                </a:solidFill>
              </a:rPr>
              <a:t>«Треба </a:t>
            </a:r>
            <a:r>
              <a:rPr lang="ru-RU" sz="2000" dirty="0" err="1" smtClean="0">
                <a:solidFill>
                  <a:srgbClr val="FF0000"/>
                </a:solidFill>
              </a:rPr>
              <a:t>жити</a:t>
            </a:r>
            <a:r>
              <a:rPr lang="ru-RU" sz="2000" dirty="0" smtClean="0">
                <a:solidFill>
                  <a:srgbClr val="FF0000"/>
                </a:solidFill>
              </a:rPr>
              <a:t>! " автор </a:t>
            </a:r>
            <a:r>
              <a:rPr lang="ru-RU" sz="2000" dirty="0" err="1" smtClean="0">
                <a:solidFill>
                  <a:srgbClr val="FF0000"/>
                </a:solidFill>
              </a:rPr>
              <a:t>Євгенія</a:t>
            </a:r>
            <a:r>
              <a:rPr lang="ru-RU" sz="2000" dirty="0" smtClean="0">
                <a:solidFill>
                  <a:srgbClr val="FF0000"/>
                </a:solidFill>
              </a:rPr>
              <a:t> </a:t>
            </a:r>
            <a:r>
              <a:rPr lang="ru-RU" sz="2000" dirty="0" err="1" smtClean="0">
                <a:solidFill>
                  <a:srgbClr val="FF0000"/>
                </a:solidFill>
              </a:rPr>
              <a:t>Кузнєцовао</a:t>
            </a:r>
            <a:r>
              <a:rPr lang="ru-RU" sz="2000" dirty="0"/>
              <a:t>, </a:t>
            </a:r>
            <a:r>
              <a:rPr lang="ru-RU" sz="2000" dirty="0" smtClean="0">
                <a:solidFill>
                  <a:srgbClr val="FF0000"/>
                </a:solidFill>
              </a:rPr>
              <a:t>диктор </a:t>
            </a:r>
            <a:r>
              <a:rPr lang="ru-RU" sz="2000" dirty="0" err="1" smtClean="0">
                <a:solidFill>
                  <a:srgbClr val="FF0000"/>
                </a:solidFill>
              </a:rPr>
              <a:t>Наталія</a:t>
            </a:r>
            <a:r>
              <a:rPr lang="ru-RU" sz="2000" dirty="0" smtClean="0">
                <a:solidFill>
                  <a:srgbClr val="FF0000"/>
                </a:solidFill>
              </a:rPr>
              <a:t> </a:t>
            </a:r>
            <a:r>
              <a:rPr lang="ru-RU" sz="2000" dirty="0" err="1" smtClean="0">
                <a:solidFill>
                  <a:srgbClr val="FF0000"/>
                </a:solidFill>
              </a:rPr>
              <a:t>Сумська</a:t>
            </a:r>
            <a:endParaRPr lang="uk-UA" sz="20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129212" y="2309346"/>
            <a:ext cx="4701231" cy="1930337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56792"/>
            <a:ext cx="4041775" cy="4536504"/>
          </a:xfr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350" y="2132856"/>
            <a:ext cx="4565650" cy="414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580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Інтернет –олімпіади з української мови 5,9-А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(вч.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Бобота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Л.П.)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196752"/>
            <a:ext cx="2716507" cy="5472607"/>
          </a:xfr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2246" y="1196752"/>
            <a:ext cx="2339160" cy="5400600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574" y="3660427"/>
            <a:ext cx="3354313" cy="314007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574" y="919183"/>
            <a:ext cx="3321789" cy="2741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4292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Відзначення 155 річниці від Дня народження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Л.Українки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9-А   (вч.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Бобота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Л.П.)</a:t>
            </a:r>
            <a:endParaRPr lang="uk-UA" sz="2400" dirty="0" smtClean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584" y="1257360"/>
            <a:ext cx="2564019" cy="5328592"/>
          </a:xfrm>
          <a:prstGeom prst="rect">
            <a:avLst/>
          </a:prstGeom>
        </p:spPr>
      </p:pic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3059585" y="1268760"/>
            <a:ext cx="2126638" cy="5317192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12" name="Объект 11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796136" y="1293364"/>
            <a:ext cx="3140082" cy="526798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468" y="1268760"/>
            <a:ext cx="2664296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9459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(ГПД Майстер –клас до Дня Валентина  4-6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кл.Міськова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Н.І.)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 flipV="1">
            <a:off x="5004048" y="6365808"/>
            <a:ext cx="3826396" cy="45719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88" y="1268759"/>
            <a:ext cx="3310459" cy="2491963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1616" y="1268760"/>
            <a:ext cx="4928828" cy="532859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88" y="3820088"/>
            <a:ext cx="3310460" cy="290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1522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Змагання з фізичної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культури«Пліч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-о-пліч»</a:t>
            </a:r>
            <a:b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Молдавчук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М.М.</a:t>
            </a:r>
            <a:r>
              <a:rPr lang="uk-UA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95288" y="278130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5603" name="Текст 4"/>
          <p:cNvSpPr>
            <a:spLocks noGrp="1"/>
          </p:cNvSpPr>
          <p:nvPr>
            <p:ph type="body" sz="quarter" idx="3"/>
          </p:nvPr>
        </p:nvSpPr>
        <p:spPr>
          <a:xfrm>
            <a:off x="4067944" y="2309346"/>
            <a:ext cx="4762500" cy="1944688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196752"/>
            <a:ext cx="3723878" cy="540156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754" y="1196752"/>
            <a:ext cx="4241693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5527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Заголовок 1"/>
          <p:cNvSpPr txBox="1">
            <a:spLocks/>
          </p:cNvSpPr>
          <p:nvPr/>
        </p:nvSpPr>
        <p:spPr bwMode="auto">
          <a:xfrm>
            <a:off x="221458" y="332656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ІІ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місце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у ІІ </a:t>
            </a:r>
            <a:r>
              <a:rPr lang="ru-RU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етапі</a:t>
            </a:r>
            <a:r>
              <a:rPr lang="ru-RU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обласного конкурсу « Малюнок, вірш, лист до </a:t>
            </a:r>
            <a:r>
              <a:rPr lang="uk-UA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мами.Номінація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«Лист»(учениця 9-А </a:t>
            </a:r>
            <a:r>
              <a:rPr lang="uk-UA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кл.Сусак</a:t>
            </a:r>
            <a:r>
              <a:rPr lang="uk-UA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Поліна </a:t>
            </a:r>
            <a:r>
              <a:rPr lang="uk-UA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вч.Бобота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Л.П.)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7" y="2204864"/>
            <a:ext cx="6769125" cy="548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uk-UA" sz="2800" dirty="0" smtClean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470" y="1196752"/>
            <a:ext cx="4392488" cy="540060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6752"/>
            <a:ext cx="2736304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77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Міжнародний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конкурс з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інформатики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компʼютерного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мислення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«Бобер» (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Бебрас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2026, 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де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учні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закладу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щорічно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беруть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активну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участь.(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вч.Годинчук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В.В.,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Біроваш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І.П.)</a:t>
            </a:r>
            <a:endParaRPr lang="uk-UA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8" descr="DSC0084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500" y="1844675"/>
            <a:ext cx="1960563" cy="18723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8" descr="DSC0086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54009" y="3573016"/>
            <a:ext cx="2463800" cy="2199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8559" y="1844674"/>
            <a:ext cx="2434281" cy="201771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333" y="3862388"/>
            <a:ext cx="2693905" cy="2309812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844675"/>
            <a:ext cx="2941414" cy="1800349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854" y="3862387"/>
            <a:ext cx="2819158" cy="23098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Результати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Міжнародного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конкурсу 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інформатики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компʼютерного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мислення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«Бобер» (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Бебрас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2026, 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де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учні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закладу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щорічно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беруть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активну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участь</a:t>
            </a:r>
            <a:r>
              <a:rPr lang="ru-RU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1763687" y="2204864"/>
            <a:ext cx="6769125" cy="64807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uk-UA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Конкурс з інформатики «Бобер – </a:t>
            </a:r>
            <a:r>
              <a:rPr lang="uk-UA" sz="2800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2026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».</a:t>
            </a:r>
            <a:endParaRPr lang="uk-UA" sz="2800" dirty="0" smtClean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 12 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учасників 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-7 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(добрий результат)(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Ільчук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Максим(6-Б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.),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Біроваш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Іван(6-А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.),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Даниш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Ю (8-А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 ,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Даниш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Н.(7-А</a:t>
            </a:r>
            <a:r>
              <a:rPr lang="uk-UA" sz="24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uk-UA" sz="2400" dirty="0"/>
              <a:t> </a:t>
            </a:r>
            <a:r>
              <a:rPr lang="uk-UA" sz="2400" dirty="0" err="1"/>
              <a:t>Ільчук</a:t>
            </a:r>
            <a:r>
              <a:rPr lang="uk-UA" sz="2400" dirty="0"/>
              <a:t> Матвій, </a:t>
            </a:r>
            <a:r>
              <a:rPr lang="uk-UA" sz="2400" dirty="0" smtClean="0"/>
              <a:t>(уч. </a:t>
            </a:r>
            <a:r>
              <a:rPr lang="uk-UA" sz="2400" dirty="0"/>
              <a:t>9-А </a:t>
            </a:r>
            <a:r>
              <a:rPr lang="uk-UA" sz="2400" dirty="0" err="1" smtClean="0"/>
              <a:t>кл</a:t>
            </a:r>
            <a:r>
              <a:rPr lang="uk-UA" sz="2400" dirty="0" smtClean="0"/>
              <a:t>.), </a:t>
            </a:r>
            <a:r>
              <a:rPr lang="uk-UA" sz="2400" dirty="0" err="1"/>
              <a:t>Йонаш</a:t>
            </a:r>
            <a:r>
              <a:rPr lang="uk-UA" sz="2400" dirty="0"/>
              <a:t> Тетяна,  </a:t>
            </a:r>
            <a:r>
              <a:rPr lang="uk-UA" sz="2400" dirty="0" smtClean="0"/>
              <a:t>(уч. </a:t>
            </a:r>
            <a:r>
              <a:rPr lang="uk-UA" sz="2400" dirty="0"/>
              <a:t>5 </a:t>
            </a:r>
            <a:r>
              <a:rPr lang="uk-UA" sz="2400" dirty="0" err="1" smtClean="0"/>
              <a:t>кл</a:t>
            </a:r>
            <a:r>
              <a:rPr lang="uk-UA" sz="2400" dirty="0" smtClean="0"/>
              <a:t>). </a:t>
            </a:r>
            <a:r>
              <a:rPr lang="uk-UA" sz="2400" dirty="0" err="1"/>
              <a:t>Папарига</a:t>
            </a:r>
            <a:r>
              <a:rPr lang="uk-UA" sz="2400" dirty="0"/>
              <a:t> М</a:t>
            </a:r>
            <a:r>
              <a:rPr lang="uk-UA" sz="2800" dirty="0"/>
              <a:t>.- 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Результат 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«Успішний»-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Канюс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Злата( 5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.),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Фріндт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Оксана(5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.),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Даниш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І.(6-Б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.),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Миланюк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А(9-А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.).</a:t>
            </a:r>
            <a:endParaRPr lang="uk-UA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uk-UA" sz="2400" dirty="0" smtClean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Результат </a:t>
            </a: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«Відмінний»- </a:t>
            </a:r>
            <a:endParaRPr lang="uk-UA" sz="2800" dirty="0" smtClean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uk-UA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</a:t>
            </a:r>
            <a:r>
              <a:rPr lang="uk-UA" sz="2800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Гомонай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 Меланія (6-А </a:t>
            </a:r>
            <a:r>
              <a:rPr lang="uk-UA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</a:t>
            </a:r>
            <a:r>
              <a:rPr lang="uk-UA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</a:t>
            </a:r>
            <a:endParaRPr lang="uk-UA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482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32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Робота з обдарованими учнями, результати районних предметних олімпіад</a:t>
            </a:r>
          </a:p>
          <a:p>
            <a:pPr algn="ctr"/>
            <a:r>
              <a:rPr lang="uk-UA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У 2025-2026 </a:t>
            </a:r>
            <a:r>
              <a:rPr lang="uk-UA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н.р</a:t>
            </a:r>
            <a:r>
              <a:rPr lang="uk-UA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під час участі у предметних олімпіадах ІІ етапу не було жодного призового місця</a:t>
            </a:r>
            <a:endParaRPr lang="uk-UA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uk-UA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952625" y="3246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uk-UA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Позакласні заходи до річниці вшанування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Т.Г.Шевченка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Молдавчук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О.Ю., </a:t>
            </a:r>
            <a:r>
              <a:rPr lang="uk-UA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Томенюк</a:t>
            </a:r>
            <a:r>
              <a:rPr lang="uk-UA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М.О.)</a:t>
            </a:r>
            <a:endParaRPr lang="uk-UA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09459"/>
            <a:ext cx="2448272" cy="488813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4690" y="1409458"/>
            <a:ext cx="2953453" cy="488813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159" y="1412776"/>
            <a:ext cx="2608645" cy="48848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501008"/>
            <a:ext cx="5040560" cy="309634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296652"/>
            <a:ext cx="3312368" cy="640871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188640"/>
            <a:ext cx="3456384" cy="326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6058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80470"/>
            <a:ext cx="3312368" cy="307652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920" y="369934"/>
            <a:ext cx="4896544" cy="309634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3473624"/>
            <a:ext cx="8352928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3839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uk-UA" sz="360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698" name="Прямоугольник 1"/>
          <p:cNvSpPr>
            <a:spLocks noChangeArrowheads="1"/>
          </p:cNvSpPr>
          <p:nvPr/>
        </p:nvSpPr>
        <p:spPr bwMode="auto">
          <a:xfrm>
            <a:off x="2570163" y="466725"/>
            <a:ext cx="3905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uk-UA" sz="36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Позакласна робота</a:t>
            </a:r>
            <a:endParaRPr lang="ru-RU" sz="3600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62" y="1108770"/>
            <a:ext cx="4194412" cy="2248221"/>
          </a:xfrm>
          <a:prstGeom prst="rect">
            <a:avLst/>
          </a:prstGeom>
        </p:spPr>
      </p:pic>
      <p:pic>
        <p:nvPicPr>
          <p:cNvPr id="8" name="Picture 6" descr="Немає опису світлини.">
            <a:extLst>
              <a:ext uri="{FF2B5EF4-FFF2-40B4-BE49-F238E27FC236}">
                <a16:creationId xmlns:a16="http://schemas.microsoft.com/office/drawing/2014/main" id="{F46D2458-96B3-446D-9B1E-02D3F83671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20" b="12051"/>
          <a:stretch/>
        </p:blipFill>
        <p:spPr bwMode="auto">
          <a:xfrm>
            <a:off x="444402" y="3501008"/>
            <a:ext cx="4104000" cy="288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330" y="1122362"/>
            <a:ext cx="4188141" cy="237864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6016" y="3605936"/>
            <a:ext cx="4213068" cy="280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35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dirty="0" smtClean="0">
                <a:solidFill>
                  <a:srgbClr val="FF0000"/>
                </a:solidFill>
              </a:rPr>
              <a:t>  Вироби на Всеукраїнський конкурс </a:t>
            </a:r>
            <a:r>
              <a:rPr lang="uk-UA" dirty="0">
                <a:solidFill>
                  <a:srgbClr val="FF0000"/>
                </a:solidFill>
              </a:rPr>
              <a:t>«Новорічна композиція» та «Український сувенір» </a:t>
            </a:r>
            <a:r>
              <a:rPr lang="uk-UA" dirty="0" smtClean="0">
                <a:solidFill>
                  <a:srgbClr val="FF0000"/>
                </a:solidFill>
              </a:rPr>
              <a:t>(</a:t>
            </a:r>
            <a:r>
              <a:rPr lang="uk-UA" dirty="0" err="1" smtClean="0">
                <a:solidFill>
                  <a:srgbClr val="FF0000"/>
                </a:solidFill>
              </a:rPr>
              <a:t>Вч.технологій</a:t>
            </a:r>
            <a:r>
              <a:rPr lang="uk-UA" dirty="0" smtClean="0">
                <a:solidFill>
                  <a:srgbClr val="FF0000"/>
                </a:solidFill>
              </a:rPr>
              <a:t> </a:t>
            </a:r>
            <a:r>
              <a:rPr lang="uk-UA" dirty="0">
                <a:solidFill>
                  <a:srgbClr val="FF0000"/>
                </a:solidFill>
              </a:rPr>
              <a:t>і</a:t>
            </a:r>
            <a:r>
              <a:rPr lang="uk-UA" dirty="0" smtClean="0">
                <a:solidFill>
                  <a:srgbClr val="FF0000"/>
                </a:solidFill>
              </a:rPr>
              <a:t> </a:t>
            </a:r>
            <a:r>
              <a:rPr lang="uk-UA" dirty="0" err="1" smtClean="0">
                <a:solidFill>
                  <a:srgbClr val="FF0000"/>
                </a:solidFill>
              </a:rPr>
              <a:t>труд.навч</a:t>
            </a:r>
            <a:r>
              <a:rPr lang="uk-UA" dirty="0" smtClean="0">
                <a:solidFill>
                  <a:srgbClr val="FF0000"/>
                </a:solidFill>
              </a:rPr>
              <a:t>. </a:t>
            </a:r>
            <a:r>
              <a:rPr lang="uk-UA" dirty="0" err="1" smtClean="0">
                <a:solidFill>
                  <a:srgbClr val="FF0000"/>
                </a:solidFill>
              </a:rPr>
              <a:t>Вечеринюк</a:t>
            </a:r>
            <a:r>
              <a:rPr lang="uk-UA" dirty="0" smtClean="0">
                <a:solidFill>
                  <a:srgbClr val="FF0000"/>
                </a:solidFill>
              </a:rPr>
              <a:t> М.В.)</a:t>
            </a:r>
            <a:endParaRPr lang="uk-UA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299255"/>
            <a:ext cx="5014251" cy="3065849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1299254"/>
            <a:ext cx="3240360" cy="5414729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621" y="4395945"/>
            <a:ext cx="5157499" cy="2318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2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Заголовок 1"/>
          <p:cNvSpPr txBox="1">
            <a:spLocks/>
          </p:cNvSpPr>
          <p:nvPr/>
        </p:nvSpPr>
        <p:spPr bwMode="auto">
          <a:xfrm>
            <a:off x="323528" y="476672"/>
            <a:ext cx="8209285" cy="791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dirty="0" smtClean="0">
                <a:solidFill>
                  <a:srgbClr val="FF0000"/>
                </a:solidFill>
              </a:rPr>
              <a:t>   Всеукраїнський  конкурс </a:t>
            </a:r>
            <a:r>
              <a:rPr lang="uk-UA" dirty="0">
                <a:solidFill>
                  <a:srgbClr val="FF0000"/>
                </a:solidFill>
              </a:rPr>
              <a:t>«Новорічна композиція» та «Український сувенір» </a:t>
            </a:r>
            <a:r>
              <a:rPr lang="uk-UA" dirty="0" smtClean="0">
                <a:solidFill>
                  <a:srgbClr val="FF0000"/>
                </a:solidFill>
              </a:rPr>
              <a:t>(Вч. технологій і </a:t>
            </a:r>
            <a:r>
              <a:rPr lang="uk-UA" dirty="0" err="1" smtClean="0">
                <a:solidFill>
                  <a:srgbClr val="FF0000"/>
                </a:solidFill>
              </a:rPr>
              <a:t>труд.навч</a:t>
            </a:r>
            <a:r>
              <a:rPr lang="uk-UA" dirty="0" smtClean="0">
                <a:solidFill>
                  <a:srgbClr val="FF0000"/>
                </a:solidFill>
              </a:rPr>
              <a:t>. </a:t>
            </a:r>
            <a:r>
              <a:rPr lang="uk-UA" dirty="0" err="1" smtClean="0">
                <a:solidFill>
                  <a:srgbClr val="FF0000"/>
                </a:solidFill>
              </a:rPr>
              <a:t>Вечеринюк</a:t>
            </a:r>
            <a:r>
              <a:rPr lang="uk-UA" dirty="0" smtClean="0">
                <a:solidFill>
                  <a:srgbClr val="FF0000"/>
                </a:solidFill>
              </a:rPr>
              <a:t> М.В.)</a:t>
            </a:r>
            <a:endParaRPr lang="uk-UA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632" y="1301536"/>
            <a:ext cx="2952328" cy="555646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2292" y="1268412"/>
            <a:ext cx="4680521" cy="273665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2596" y="4037061"/>
            <a:ext cx="4870217" cy="2820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15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Подорож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монастирями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Закарпаття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(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вч.етики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Лепей</a:t>
            </a:r>
            <a:r>
              <a:rPr lang="ru-RU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Л.В.)</a:t>
            </a:r>
            <a:endParaRPr lang="uk-UA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923" y="908720"/>
            <a:ext cx="4747204" cy="3414169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144" y="994031"/>
            <a:ext cx="3030033" cy="331236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9152" y="4326287"/>
            <a:ext cx="4369112" cy="2351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87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Заголовок 1"/>
          <p:cNvSpPr txBox="1">
            <a:spLocks/>
          </p:cNvSpPr>
          <p:nvPr/>
        </p:nvSpPr>
        <p:spPr bwMode="auto">
          <a:xfrm>
            <a:off x="395536" y="282244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Пізнавальна поїздка в м. Івано-Франківськ (університет Короля Данила)</a:t>
            </a:r>
          </a:p>
          <a:p>
            <a:pPr algn="ctr"/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 кл.кер.11 </a:t>
            </a:r>
            <a:r>
              <a:rPr lang="uk-UA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кл.Даниш</a:t>
            </a:r>
            <a:r>
              <a:rPr lang="uk-UA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М.П.)</a:t>
            </a:r>
            <a:endParaRPr lang="uk-UA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74407"/>
            <a:ext cx="4104456" cy="408278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9851" y="3296598"/>
            <a:ext cx="4171392" cy="326902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393" y="644978"/>
            <a:ext cx="2736304" cy="261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14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357340"/>
            <a:ext cx="8229600" cy="60298"/>
          </a:xfrm>
        </p:spPr>
        <p:txBody>
          <a:bodyPr/>
          <a:lstStyle/>
          <a:p>
            <a:r>
              <a:rPr lang="uk-UA" sz="6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6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sz="32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ЗАСІДАННЯ МО ВЧИТЕЛІВ </a:t>
            </a:r>
            <a:r>
              <a:rPr lang="uk-UA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суспільно-гуманітарного циклу (</a:t>
            </a:r>
            <a:r>
              <a:rPr lang="uk-UA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Томенюк</a:t>
            </a:r>
            <a:r>
              <a:rPr lang="uk-UA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М.О.)</a:t>
            </a:r>
            <a:r>
              <a:rPr lang="uk-UA" sz="1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sz="1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b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br>
              <a:rPr lang="uk-UA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4434823" y="4613801"/>
            <a:ext cx="1847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ru-RU" sz="20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ru-RU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" name="Объект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47" y="1340775"/>
            <a:ext cx="4320480" cy="3744409"/>
          </a:xfr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635" y="1387489"/>
            <a:ext cx="3884712" cy="312163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635" y="4613801"/>
            <a:ext cx="4115341" cy="210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652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21000">
        <p14:gallery dir="l"/>
      </p:transition>
    </mc:Choice>
    <mc:Fallback xmlns="">
      <p:transition spd="slow" advClick="0" advTm="2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Заголовок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08410"/>
          </a:xfrm>
        </p:spPr>
        <p:txBody>
          <a:bodyPr/>
          <a:lstStyle/>
          <a:p>
            <a:r>
              <a:rPr lang="ru-RU" sz="2400" dirty="0" err="1"/>
              <a:t>Співпраця</a:t>
            </a:r>
            <a:r>
              <a:rPr lang="ru-RU" sz="2400" dirty="0"/>
              <a:t> закладу з </a:t>
            </a:r>
            <a:r>
              <a:rPr lang="ru-RU" sz="2400" dirty="0" err="1"/>
              <a:t>представниками</a:t>
            </a:r>
            <a:r>
              <a:rPr lang="ru-RU" sz="2400" dirty="0"/>
              <a:t>  </a:t>
            </a:r>
            <a:r>
              <a:rPr lang="ru-RU" sz="2400" dirty="0" err="1"/>
              <a:t>правоохоронних</a:t>
            </a:r>
            <a:r>
              <a:rPr lang="ru-RU" sz="2400" dirty="0"/>
              <a:t> </a:t>
            </a:r>
            <a:r>
              <a:rPr lang="ru-RU" sz="2400" dirty="0" err="1" smtClean="0"/>
              <a:t>органів</a:t>
            </a:r>
            <a:r>
              <a:rPr lang="ru-RU" sz="2400" dirty="0" smtClean="0"/>
              <a:t> та ДСНС</a:t>
            </a:r>
            <a:endParaRPr lang="uk-UA" sz="2400" dirty="0" smtClean="0"/>
          </a:p>
        </p:txBody>
      </p:sp>
      <p:sp>
        <p:nvSpPr>
          <p:cNvPr id="25602" name="Текст 2"/>
          <p:cNvSpPr>
            <a:spLocks noGrp="1"/>
          </p:cNvSpPr>
          <p:nvPr>
            <p:ph type="body" idx="1"/>
          </p:nvPr>
        </p:nvSpPr>
        <p:spPr>
          <a:xfrm>
            <a:off x="323528" y="190730"/>
            <a:ext cx="4183062" cy="936625"/>
          </a:xfrm>
        </p:spPr>
        <p:txBody>
          <a:bodyPr/>
          <a:lstStyle/>
          <a:p>
            <a:endParaRPr lang="uk-UA" dirty="0" smtClean="0"/>
          </a:p>
        </p:txBody>
      </p:sp>
      <p:sp>
        <p:nvSpPr>
          <p:cNvPr id="2" name="Объект 1"/>
          <p:cNvSpPr>
            <a:spLocks noGrp="1"/>
          </p:cNvSpPr>
          <p:nvPr>
            <p:ph sz="half" idx="2"/>
          </p:nvPr>
        </p:nvSpPr>
        <p:spPr>
          <a:xfrm>
            <a:off x="901501" y="6400816"/>
            <a:ext cx="3426974" cy="1940675"/>
          </a:xfrm>
        </p:spPr>
        <p:txBody>
          <a:bodyPr/>
          <a:lstStyle/>
          <a:p>
            <a:endParaRPr lang="uk-UA" dirty="0"/>
          </a:p>
          <a:p>
            <a:endParaRPr lang="uk-UA" dirty="0"/>
          </a:p>
        </p:txBody>
      </p:sp>
      <p:sp>
        <p:nvSpPr>
          <p:cNvPr id="5" name="Объект 4"/>
          <p:cNvSpPr>
            <a:spLocks noGrp="1"/>
          </p:cNvSpPr>
          <p:nvPr>
            <p:ph sz="quarter" idx="4"/>
          </p:nvPr>
        </p:nvSpPr>
        <p:spPr>
          <a:xfrm flipV="1">
            <a:off x="4708126" y="6857998"/>
            <a:ext cx="4358325" cy="387426"/>
          </a:xfrm>
        </p:spPr>
        <p:txBody>
          <a:bodyPr/>
          <a:lstStyle/>
          <a:p>
            <a:pPr marL="0" indent="0">
              <a:buNone/>
            </a:pPr>
            <a:endParaRPr lang="uk-UA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119363"/>
            <a:ext cx="8056237" cy="290198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3456" y="4121156"/>
            <a:ext cx="3581094" cy="261718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520" y="4396669"/>
            <a:ext cx="4421606" cy="209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0386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683568" y="332656"/>
            <a:ext cx="7992888" cy="71290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uk-UA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Пріоритетні питання, над якими буде працювати заклад у </a:t>
            </a:r>
            <a:r>
              <a:rPr lang="uk-UA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2026 </a:t>
            </a:r>
            <a:r>
              <a:rPr lang="uk-UA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uk-UA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2027 </a:t>
            </a:r>
            <a:r>
              <a:rPr lang="uk-UA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н.р</a:t>
            </a:r>
            <a:r>
              <a:rPr lang="uk-UA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.:</a:t>
            </a:r>
            <a:endParaRPr lang="uk-UA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забезпечення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дотримання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вимог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Державного стандарту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початкової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загальної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освіти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 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базової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й  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повної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загальної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середньої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освіти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Концепції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«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Нової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української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школи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»;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створення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іформаційно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освітнього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простору закладу;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створення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сприятливих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умов для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творчих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пошуків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педагогів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опанування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ними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інноваційних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технологій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результативного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навчання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стимулювання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вчителів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до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самоосвіти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 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удосконалення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 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фахової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 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майстерності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підвищення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кваліфікації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педагогічних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працівників,популяризація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дистанційних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курсів,вебінарів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семінарів,майстер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класів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шкіл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-ІКТ,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творчих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груп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сприяння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розвитку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й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творчої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ініціативи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професійного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зростання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педагогів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у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міжкурсовий</a:t>
            </a: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період</a:t>
            </a:r>
            <a:r>
              <a:rPr lang="uk-UA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endParaRPr lang="ru-RU" dirty="0" smtClean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формування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конкурентно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спроможного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педагога,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адаптованого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до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нових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соціально-економічних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умов;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Забезпечення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навчання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щодо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практичного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використання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сучасних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електронних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ресурсів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проведення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заходів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з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обміну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досвідом,зокрема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майстер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класів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Впровадження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нових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і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дієвих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форм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роботи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з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обдарованими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талановитими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здібними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учнями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Використання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сучасних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технологій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та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інструментаріїв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моніторингового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психологічного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супроводу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та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діяльнісного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підходу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науково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-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методичної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роботи</a:t>
            </a:r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з педагогами;</a:t>
            </a: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ru-RU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0"/>
              </a:spcAft>
            </a:pPr>
            <a:endParaRPr lang="uk-UA" sz="1200" dirty="0"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4421959" y="3244334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*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84509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Заголовок 1"/>
          <p:cNvSpPr txBox="1">
            <a:spLocks/>
          </p:cNvSpPr>
          <p:nvPr/>
        </p:nvSpPr>
        <p:spPr bwMode="auto">
          <a:xfrm>
            <a:off x="468313" y="476250"/>
            <a:ext cx="80645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uk-UA" sz="360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22" name="Прямоугольник 1"/>
          <p:cNvSpPr>
            <a:spLocks noChangeArrowheads="1"/>
          </p:cNvSpPr>
          <p:nvPr/>
        </p:nvSpPr>
        <p:spPr bwMode="auto">
          <a:xfrm>
            <a:off x="2555875" y="476250"/>
            <a:ext cx="36988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uk-UA" sz="36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Дякуємо за увагу!</a:t>
            </a:r>
            <a:endParaRPr lang="ru-RU" sz="3600"/>
          </a:p>
        </p:txBody>
      </p:sp>
      <p:pic>
        <p:nvPicPr>
          <p:cNvPr id="2055" name="Picture 7" descr="C:\Users\User\Downloads\image (6)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402773" y="6865532"/>
            <a:ext cx="1692862" cy="2331234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pic>
        <p:nvPicPr>
          <p:cNvPr id="30724" name="Picture 5" descr="яяяя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1052736"/>
            <a:ext cx="3456285" cy="53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9698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Другая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00000"/>
      </a:hlink>
      <a:folHlink>
        <a:srgbClr val="FF7F7F"/>
      </a:folHlink>
    </a:clrScheme>
    <a:fontScheme name="Классическая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2705</TotalTime>
  <Words>1007</Words>
  <Application>Microsoft Office PowerPoint</Application>
  <PresentationFormat>Экран (4:3)</PresentationFormat>
  <Paragraphs>119</Paragraphs>
  <Slides>49</Slides>
  <Notes>10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49</vt:i4>
      </vt:variant>
    </vt:vector>
  </HeadingPairs>
  <TitlesOfParts>
    <vt:vector size="54" baseType="lpstr">
      <vt:lpstr>Arial</vt:lpstr>
      <vt:lpstr>Calibri</vt:lpstr>
      <vt:lpstr>Consolas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Позакласний захід  до Дня Соборності України у 9-Б класі (вч.Миланюк І.Д.)</vt:lpstr>
      <vt:lpstr>Відкритий урок з географії у 6-А кл на тему: «Визначення типів грунтів своєї місцевості »(вч.Веклюк Г.Я.)</vt:lpstr>
      <vt:lpstr>Тематичні уроки з нагоди Міжнародного дня Землі( предмету Пізнаємо природу, біологія,образотворче мистецтво(вч.Друляк Н.М, вч.Даниш М.П., Даниш В.Ю.)</vt:lpstr>
      <vt:lpstr> Позакласний захід до 155  річниці від Дня народження Лесі Українки 9-Б кл. (вч.Томенюк М.О.,  асистент Савляк О.І.)</vt:lpstr>
      <vt:lpstr>День Цивільного захисту</vt:lpstr>
      <vt:lpstr>День Цивільного захисту</vt:lpstr>
      <vt:lpstr>День Цивільного захисту</vt:lpstr>
      <vt:lpstr>День Цивільного захисту</vt:lpstr>
      <vt:lpstr>Всеукраїнський урок інклюзивності «Різні разом. Тут і зараз!»(вч. 4 кл.Єрмоньонок М.П., вч.3 кл.Гундяк М.П.)</vt:lpstr>
      <vt:lpstr>Уроки ментального здоров’я- вересень 2025</vt:lpstr>
      <vt:lpstr>Участь у конкурсі «І знову ллється слово рідне…»</vt:lpstr>
      <vt:lpstr>Тематичнийурок до Міжнародного дня шкільного харчування(вч.основ здоров’я Вечеринюк М.В.)</vt:lpstr>
      <vt:lpstr>Позакласний захід «Шевченко у нашім серці  назавжди» (6-А кл. вч.української мови та літератури Сидора В.Д.)</vt:lpstr>
      <vt:lpstr> Навчання ЗДНВР «Діяльнісний підхід у загальній середній освіті у реаліях сьогодення»</vt:lpstr>
      <vt:lpstr> Міжнародний день  рідної мови мови. Квест «Стежками рідної мови(5 кл. вч.Бобота Л.П.)</vt:lpstr>
      <vt:lpstr> День української мови та писемності Написання радіодиктанту «Треба жити! " автор Євгенія Кузнєцовао, диктор Наталія Сумська</vt:lpstr>
      <vt:lpstr>Інтернет –олімпіади з української мови 5,9-А кл               (вч. Бобота Л.П.)</vt:lpstr>
      <vt:lpstr>Відзначення 155 річниці від Дня народження Л.Українки 9-А   (вч. Бобота Л.П.)</vt:lpstr>
      <vt:lpstr> (ГПД Майстер –клас до Дня Валентина  4-6 кл.Міськова Н.І.)</vt:lpstr>
      <vt:lpstr>Змагання з фізичної культури«Пліч-о-пліч» (Молдавчук М.М.)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    ЗАСІДАННЯ МО ВЧИТЕЛІВ суспільно-гуманітарного циклу (Томенюк М.О.)      </vt:lpstr>
      <vt:lpstr>Співпраця закладу з представниками  правоохоронних органів та ДСНС</vt:lpstr>
      <vt:lpstr>Презентация PowerPoint</vt:lpstr>
      <vt:lpstr>Презентация PowerPoint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Елена</dc:creator>
  <cp:lastModifiedBy>user</cp:lastModifiedBy>
  <cp:revision>333</cp:revision>
  <dcterms:created xsi:type="dcterms:W3CDTF">2013-08-17T08:34:50Z</dcterms:created>
  <dcterms:modified xsi:type="dcterms:W3CDTF">2026-06-24T18:33:32Z</dcterms:modified>
</cp:coreProperties>
</file>